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71" r:id="rId2"/>
    <p:sldId id="370" r:id="rId3"/>
    <p:sldId id="373" r:id="rId4"/>
    <p:sldId id="371" r:id="rId5"/>
    <p:sldId id="372" r:id="rId6"/>
    <p:sldId id="374" r:id="rId7"/>
    <p:sldId id="294" r:id="rId8"/>
    <p:sldId id="276"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39FE03-6893-4990-1195-23DC5F30E532}" name="Sonja SCHMID" initials="SS" userId="Sonja SCHMI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CD7B"/>
    <a:srgbClr val="0066FF"/>
    <a:srgbClr val="DCFFD7"/>
    <a:srgbClr val="BECDFF"/>
    <a:srgbClr val="C8C8C8"/>
    <a:srgbClr val="D9D9D9"/>
    <a:srgbClr val="5AAAF0"/>
    <a:srgbClr val="B48CE1"/>
    <a:srgbClr val="FA8269"/>
    <a:srgbClr val="0553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4" autoAdjust="0"/>
    <p:restoredTop sz="51250" autoAdjust="0"/>
  </p:normalViewPr>
  <p:slideViewPr>
    <p:cSldViewPr snapToGrid="0" snapToObjects="1">
      <p:cViewPr>
        <p:scale>
          <a:sx n="108" d="100"/>
          <a:sy n="108" d="100"/>
        </p:scale>
        <p:origin x="504" y="144"/>
      </p:cViewPr>
      <p:guideLst/>
    </p:cSldViewPr>
  </p:slideViewPr>
  <p:notesTextViewPr>
    <p:cViewPr>
      <p:scale>
        <a:sx n="110" d="100"/>
        <a:sy n="11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ninka NTAGUNGIRA" userId="4a4144c8-7591-43c4-bb58-1fa31e189118" providerId="ADAL" clId="{A161C4F1-ECFD-B549-B6D2-911F015D1B3F}"/>
    <pc:docChg chg="modSld">
      <pc:chgData name="Zaninka NTAGUNGIRA" userId="4a4144c8-7591-43c4-bb58-1fa31e189118" providerId="ADAL" clId="{A161C4F1-ECFD-B549-B6D2-911F015D1B3F}" dt="2023-01-17T11:34:47.097" v="15" actId="14100"/>
      <pc:docMkLst>
        <pc:docMk/>
      </pc:docMkLst>
      <pc:sldChg chg="modSp mod">
        <pc:chgData name="Zaninka NTAGUNGIRA" userId="4a4144c8-7591-43c4-bb58-1fa31e189118" providerId="ADAL" clId="{A161C4F1-ECFD-B549-B6D2-911F015D1B3F}" dt="2023-01-17T11:34:47.097" v="15" actId="14100"/>
        <pc:sldMkLst>
          <pc:docMk/>
          <pc:sldMk cId="109381289" sldId="374"/>
        </pc:sldMkLst>
        <pc:spChg chg="mod">
          <ac:chgData name="Zaninka NTAGUNGIRA" userId="4a4144c8-7591-43c4-bb58-1fa31e189118" providerId="ADAL" clId="{A161C4F1-ECFD-B549-B6D2-911F015D1B3F}" dt="2023-01-17T11:34:16.586" v="3" actId="2711"/>
          <ac:spMkLst>
            <pc:docMk/>
            <pc:sldMk cId="109381289" sldId="374"/>
            <ac:spMk id="3" creationId="{00000000-0000-0000-0000-000000000000}"/>
          </ac:spMkLst>
        </pc:spChg>
        <pc:spChg chg="mod">
          <ac:chgData name="Zaninka NTAGUNGIRA" userId="4a4144c8-7591-43c4-bb58-1fa31e189118" providerId="ADAL" clId="{A161C4F1-ECFD-B549-B6D2-911F015D1B3F}" dt="2023-01-17T11:34:33.480" v="8" actId="1076"/>
          <ac:spMkLst>
            <pc:docMk/>
            <pc:sldMk cId="109381289" sldId="374"/>
            <ac:spMk id="9" creationId="{00000000-0000-0000-0000-000000000000}"/>
          </ac:spMkLst>
        </pc:spChg>
        <pc:spChg chg="mod">
          <ac:chgData name="Zaninka NTAGUNGIRA" userId="4a4144c8-7591-43c4-bb58-1fa31e189118" providerId="ADAL" clId="{A161C4F1-ECFD-B549-B6D2-911F015D1B3F}" dt="2023-01-17T11:34:37.030" v="9" actId="1076"/>
          <ac:spMkLst>
            <pc:docMk/>
            <pc:sldMk cId="109381289" sldId="374"/>
            <ac:spMk id="10" creationId="{00000000-0000-0000-0000-000000000000}"/>
          </ac:spMkLst>
        </pc:spChg>
        <pc:spChg chg="mod">
          <ac:chgData name="Zaninka NTAGUNGIRA" userId="4a4144c8-7591-43c4-bb58-1fa31e189118" providerId="ADAL" clId="{A161C4F1-ECFD-B549-B6D2-911F015D1B3F}" dt="2023-01-17T11:34:37.030" v="9" actId="1076"/>
          <ac:spMkLst>
            <pc:docMk/>
            <pc:sldMk cId="109381289" sldId="374"/>
            <ac:spMk id="11" creationId="{00000000-0000-0000-0000-000000000000}"/>
          </ac:spMkLst>
        </pc:spChg>
        <pc:spChg chg="mod">
          <ac:chgData name="Zaninka NTAGUNGIRA" userId="4a4144c8-7591-43c4-bb58-1fa31e189118" providerId="ADAL" clId="{A161C4F1-ECFD-B549-B6D2-911F015D1B3F}" dt="2023-01-17T11:34:47.097" v="15" actId="14100"/>
          <ac:spMkLst>
            <pc:docMk/>
            <pc:sldMk cId="109381289" sldId="374"/>
            <ac:spMk id="12" creationId="{5A23825C-995A-9C2C-4EBA-DA71B6B967D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DM Sans" pitchFamily="2" charset="77"/>
              </a:defRPr>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DM Sans" pitchFamily="2" charset="77"/>
              </a:defRPr>
            </a:lvl1pPr>
          </a:lstStyle>
          <a:p>
            <a:fld id="{CF3ED0F7-08CE-F146-9774-FF966F844125}" type="datetimeFigureOut">
              <a:rPr lang="fr-FR" smtClean="0"/>
              <a:pPr/>
              <a:t>17/01/2023</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DM Sans" pitchFamily="2" charset="77"/>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DM Sans" pitchFamily="2" charset="77"/>
              </a:defRPr>
            </a:lvl1pPr>
          </a:lstStyle>
          <a:p>
            <a:fld id="{1E04FEF4-00DC-F34D-990C-0B3B41FF092A}" type="slidenum">
              <a:rPr lang="fr-FR" smtClean="0"/>
              <a:pPr/>
              <a:t>‹N°›</a:t>
            </a:fld>
            <a:endParaRPr lang="fr-FR" dirty="0"/>
          </a:p>
        </p:txBody>
      </p:sp>
    </p:spTree>
    <p:extLst>
      <p:ext uri="{BB962C8B-B14F-4D97-AF65-F5344CB8AC3E}">
        <p14:creationId xmlns:p14="http://schemas.microsoft.com/office/powerpoint/2010/main" val="2557678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DM Sans" pitchFamily="2" charset="77"/>
        <a:ea typeface="+mn-ea"/>
        <a:cs typeface="+mn-cs"/>
      </a:defRPr>
    </a:lvl1pPr>
    <a:lvl2pPr marL="457200" algn="l" defTabSz="914400" rtl="0" eaLnBrk="1" latinLnBrk="0" hangingPunct="1">
      <a:defRPr sz="1200" b="0" i="0" kern="1200">
        <a:solidFill>
          <a:schemeClr val="tx1"/>
        </a:solidFill>
        <a:latin typeface="DM Sans" pitchFamily="2" charset="77"/>
        <a:ea typeface="+mn-ea"/>
        <a:cs typeface="+mn-cs"/>
      </a:defRPr>
    </a:lvl2pPr>
    <a:lvl3pPr marL="914400" algn="l" defTabSz="914400" rtl="0" eaLnBrk="1" latinLnBrk="0" hangingPunct="1">
      <a:defRPr sz="1200" b="0" i="0" kern="1200">
        <a:solidFill>
          <a:schemeClr val="tx1"/>
        </a:solidFill>
        <a:latin typeface="DM Sans" pitchFamily="2" charset="77"/>
        <a:ea typeface="+mn-ea"/>
        <a:cs typeface="+mn-cs"/>
      </a:defRPr>
    </a:lvl3pPr>
    <a:lvl4pPr marL="1371600" algn="l" defTabSz="914400" rtl="0" eaLnBrk="1" latinLnBrk="0" hangingPunct="1">
      <a:defRPr sz="1200" b="0" i="0" kern="1200">
        <a:solidFill>
          <a:schemeClr val="tx1"/>
        </a:solidFill>
        <a:latin typeface="DM Sans" pitchFamily="2" charset="77"/>
        <a:ea typeface="+mn-ea"/>
        <a:cs typeface="+mn-cs"/>
      </a:defRPr>
    </a:lvl4pPr>
    <a:lvl5pPr marL="1828800" algn="l" defTabSz="914400" rtl="0" eaLnBrk="1" latinLnBrk="0" hangingPunct="1">
      <a:defRPr sz="1200" b="0" i="0" kern="1200">
        <a:solidFill>
          <a:schemeClr val="tx1"/>
        </a:solidFill>
        <a:latin typeface="DM Sans" pitchFamily="2" charset="77"/>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dirty="0">
                <a:solidFill>
                  <a:schemeClr val="tx1"/>
                </a:solidFill>
                <a:effectLst/>
                <a:latin typeface="DM Sans" pitchFamily="2" charset="77"/>
                <a:ea typeface="+mn-ea"/>
                <a:cs typeface="+mn-cs"/>
              </a:rPr>
              <a:t>Thank you for being with us today. The webinar will start</a:t>
            </a:r>
            <a:r>
              <a:rPr lang="en-CA" sz="1200" b="0" i="0" kern="1200" baseline="0" dirty="0">
                <a:solidFill>
                  <a:schemeClr val="tx1"/>
                </a:solidFill>
                <a:effectLst/>
                <a:latin typeface="DM Sans" pitchFamily="2" charset="77"/>
                <a:ea typeface="+mn-ea"/>
                <a:cs typeface="+mn-cs"/>
              </a:rPr>
              <a:t> soon. We are just waiting for a few more people to join.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baseline="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baseline="0" dirty="0">
                <a:solidFill>
                  <a:schemeClr val="tx1"/>
                </a:solidFill>
                <a:effectLst/>
                <a:latin typeface="DM Sans" pitchFamily="2" charset="77"/>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baseline="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dirty="0">
                <a:solidFill>
                  <a:schemeClr val="tx1"/>
                </a:solidFill>
                <a:effectLst/>
                <a:latin typeface="DM Sans" pitchFamily="2" charset="77"/>
                <a:ea typeface="+mn-ea"/>
                <a:cs typeface="+mn-cs"/>
              </a:rPr>
              <a:t>Thank you for being with us today. Welcome</a:t>
            </a:r>
            <a:r>
              <a:rPr lang="en-CA" sz="1200" b="0" i="0" kern="1200" baseline="0" dirty="0">
                <a:solidFill>
                  <a:schemeClr val="tx1"/>
                </a:solidFill>
                <a:effectLst/>
                <a:latin typeface="DM Sans" pitchFamily="2" charset="77"/>
                <a:ea typeface="+mn-ea"/>
                <a:cs typeface="+mn-cs"/>
              </a:rPr>
              <a:t> to this </a:t>
            </a:r>
            <a:r>
              <a:rPr lang="en-CA" sz="1200" b="0" i="0" kern="1200" baseline="0" dirty="0" err="1">
                <a:solidFill>
                  <a:schemeClr val="tx1"/>
                </a:solidFill>
                <a:effectLst/>
                <a:latin typeface="DM Sans" pitchFamily="2" charset="77"/>
                <a:ea typeface="+mn-ea"/>
                <a:cs typeface="+mn-cs"/>
              </a:rPr>
              <a:t>ClImate</a:t>
            </a:r>
            <a:r>
              <a:rPr lang="en-CA" sz="1200" b="0" i="0" kern="1200" baseline="0" dirty="0">
                <a:solidFill>
                  <a:schemeClr val="tx1"/>
                </a:solidFill>
                <a:effectLst/>
                <a:latin typeface="DM Sans" pitchFamily="2" charset="77"/>
                <a:ea typeface="+mn-ea"/>
                <a:cs typeface="+mn-cs"/>
              </a:rPr>
              <a:t> action accelerator webinar.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baseline="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baseline="0" dirty="0">
                <a:solidFill>
                  <a:schemeClr val="tx1"/>
                </a:solidFill>
                <a:effectLst/>
                <a:latin typeface="DM Sans" pitchFamily="2" charset="77"/>
                <a:ea typeface="+mn-ea"/>
                <a:cs typeface="+mn-cs"/>
              </a:rPr>
              <a:t>My name is Marie-</a:t>
            </a:r>
            <a:r>
              <a:rPr lang="en-CA" sz="1200" b="0" i="0" kern="1200" baseline="0" dirty="0" err="1">
                <a:solidFill>
                  <a:schemeClr val="tx1"/>
                </a:solidFill>
                <a:effectLst/>
                <a:latin typeface="DM Sans" pitchFamily="2" charset="77"/>
                <a:ea typeface="+mn-ea"/>
                <a:cs typeface="+mn-cs"/>
              </a:rPr>
              <a:t>Flore</a:t>
            </a:r>
            <a:r>
              <a:rPr lang="en-CA" sz="1200" b="0" i="0" kern="1200" baseline="0" dirty="0">
                <a:solidFill>
                  <a:schemeClr val="tx1"/>
                </a:solidFill>
                <a:effectLst/>
                <a:latin typeface="DM Sans" pitchFamily="2" charset="77"/>
                <a:ea typeface="+mn-ea"/>
                <a:cs typeface="+mn-cs"/>
              </a:rPr>
              <a:t> Michel and I am Team Leader of the Solutions Unit at the Climate Action Accelerator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baseline="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baseline="0" dirty="0">
                <a:solidFill>
                  <a:schemeClr val="tx1"/>
                </a:solidFill>
                <a:effectLst/>
                <a:latin typeface="DM Sans" pitchFamily="2" charset="77"/>
                <a:ea typeface="+mn-ea"/>
                <a:cs typeface="+mn-cs"/>
              </a:rPr>
              <a:t>Today, we will try to answer the question: how to widely deploy and make solar energy last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baseline="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baseline="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1E04FEF4-00DC-F34D-990C-0B3B41FF092A}" type="slidenum">
              <a:rPr lang="fr-FR" smtClean="0"/>
              <a:t>1</a:t>
            </a:fld>
            <a:endParaRPr lang="fr-FR"/>
          </a:p>
        </p:txBody>
      </p:sp>
    </p:spTree>
    <p:extLst>
      <p:ext uri="{BB962C8B-B14F-4D97-AF65-F5344CB8AC3E}">
        <p14:creationId xmlns:p14="http://schemas.microsoft.com/office/powerpoint/2010/main" val="576174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90763" y="512763"/>
            <a:ext cx="4562475" cy="2566987"/>
          </a:xfrm>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dirty="0">
                <a:solidFill>
                  <a:schemeClr val="tx1"/>
                </a:solidFill>
                <a:effectLst/>
                <a:latin typeface="DM Sans" pitchFamily="2" charset="77"/>
                <a:ea typeface="+mn-ea"/>
                <a:cs typeface="+mn-cs"/>
              </a:rPr>
              <a:t>To discuss this issue,</a:t>
            </a:r>
            <a:r>
              <a:rPr lang="en-CA" sz="1200" b="0" i="0" kern="1200" baseline="0" dirty="0">
                <a:solidFill>
                  <a:schemeClr val="tx1"/>
                </a:solidFill>
                <a:effectLst/>
                <a:latin typeface="DM Sans" pitchFamily="2" charset="77"/>
                <a:ea typeface="+mn-ea"/>
                <a:cs typeface="+mn-cs"/>
              </a:rPr>
              <a:t> we are very honoured to have with us today Jim </a:t>
            </a:r>
            <a:r>
              <a:rPr lang="en-CA" sz="1200" b="0" i="0" kern="1200" baseline="0" dirty="0" err="1">
                <a:solidFill>
                  <a:schemeClr val="tx1"/>
                </a:solidFill>
                <a:effectLst/>
                <a:latin typeface="DM Sans" pitchFamily="2" charset="77"/>
                <a:ea typeface="+mn-ea"/>
                <a:cs typeface="+mn-cs"/>
              </a:rPr>
              <a:t>Ansara</a:t>
            </a:r>
            <a:r>
              <a:rPr lang="en-CA" sz="1200" b="0" i="0" kern="1200" baseline="0" dirty="0">
                <a:solidFill>
                  <a:schemeClr val="tx1"/>
                </a:solidFill>
                <a:effectLst/>
                <a:latin typeface="DM Sans" pitchFamily="2" charset="77"/>
                <a:ea typeface="+mn-ea"/>
                <a:cs typeface="+mn-cs"/>
              </a:rPr>
              <a:t> from Build Health International and John Keane from Solar Aid. Before moving to their presentations, I will give a short introduction. And in the end we will have around 30minutes for questions and answers,</a:t>
            </a:r>
            <a:endParaRPr lang="en-CA" sz="1200" b="0" i="0" kern="120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dirty="0">
                <a:solidFill>
                  <a:schemeClr val="tx1"/>
                </a:solidFill>
                <a:effectLst/>
                <a:latin typeface="DM Sans" pitchFamily="2" charset="77"/>
                <a:ea typeface="+mn-ea"/>
                <a:cs typeface="+mn-cs"/>
              </a:rPr>
              <a:t>Today we mainly have attendees from aid and</a:t>
            </a:r>
            <a:r>
              <a:rPr lang="en-CA" sz="1200" b="0" i="0" kern="1200" baseline="0" dirty="0">
                <a:solidFill>
                  <a:schemeClr val="tx1"/>
                </a:solidFill>
                <a:effectLst/>
                <a:latin typeface="DM Sans" pitchFamily="2" charset="77"/>
                <a:ea typeface="+mn-ea"/>
                <a:cs typeface="+mn-cs"/>
              </a:rPr>
              <a:t> health organisations – and also energy experts.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dirty="0">
                <a:solidFill>
                  <a:schemeClr val="tx1"/>
                </a:solidFill>
                <a:effectLst/>
                <a:latin typeface="DM Sans" pitchFamily="2" charset="77"/>
                <a:ea typeface="+mn-ea"/>
                <a:cs typeface="+mn-cs"/>
              </a:rPr>
              <a:t>--</a:t>
            </a:r>
            <a:r>
              <a:rPr lang="en-CA" sz="1200" b="0" i="0" kern="1200" baseline="0" dirty="0">
                <a:solidFill>
                  <a:schemeClr val="tx1"/>
                </a:solidFill>
                <a:effectLst/>
                <a:latin typeface="DM Sans" pitchFamily="2" charset="77"/>
                <a:ea typeface="+mn-ea"/>
                <a:cs typeface="+mn-cs"/>
              </a:rPr>
              <a:t> some practical information for you before starting, </a:t>
            </a:r>
            <a:endParaRPr lang="en-CA" sz="1200" b="0" i="0" kern="120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0" i="0" kern="1200" dirty="0">
              <a:solidFill>
                <a:schemeClr val="tx1"/>
              </a:solidFill>
              <a:effectLst/>
              <a:latin typeface="DM Sans" pitchFamily="2" charset="77"/>
              <a:ea typeface="+mn-ea"/>
              <a:cs typeface="+mn-cs"/>
            </a:endParaRPr>
          </a:p>
          <a:p>
            <a:pPr marL="285750" indent="-285750">
              <a:buFont typeface="Arial" panose="020B0604020202020204" pitchFamily="34" charset="0"/>
              <a:buChar char="•"/>
            </a:pPr>
            <a:r>
              <a:rPr lang="en-US" dirty="0">
                <a:solidFill>
                  <a:srgbClr val="000000"/>
                </a:solidFill>
                <a:latin typeface="DM Sans" pitchFamily="2" charset="77"/>
              </a:rPr>
              <a:t>This webinar is recorded and will be made available on replay on our website.</a:t>
            </a:r>
          </a:p>
          <a:p>
            <a:pPr marL="285750" indent="-285750">
              <a:buFont typeface="Arial" panose="020B0604020202020204" pitchFamily="34" charset="0"/>
              <a:buChar char="•"/>
            </a:pPr>
            <a:r>
              <a:rPr lang="en-US" dirty="0">
                <a:solidFill>
                  <a:srgbClr val="000000"/>
                </a:solidFill>
                <a:latin typeface="DM Sans" pitchFamily="2" charset="77"/>
              </a:rPr>
              <a:t>Please keep your audio and video off at all time, unless you are given the floor by the CAA moderator during the Q&amp;A session. </a:t>
            </a:r>
          </a:p>
          <a:p>
            <a:pPr marL="285750" indent="-285750">
              <a:buFont typeface="Arial" panose="020B0604020202020204" pitchFamily="34" charset="0"/>
              <a:buChar char="•"/>
            </a:pPr>
            <a:r>
              <a:rPr lang="en-US" dirty="0">
                <a:solidFill>
                  <a:srgbClr val="000000"/>
                </a:solidFill>
                <a:latin typeface="DM Sans" pitchFamily="2" charset="77"/>
              </a:rPr>
              <a:t>To ask a question, please write in the chat or raise your hand. The moderator will read questions and give the floor to attendees during the Q&amp;A session.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Espace réservé du numéro de diapositive 3"/>
          <p:cNvSpPr>
            <a:spLocks noGrp="1"/>
          </p:cNvSpPr>
          <p:nvPr>
            <p:ph type="sldNum" sz="quarter" idx="5"/>
          </p:nvPr>
        </p:nvSpPr>
        <p:spPr/>
        <p:txBody>
          <a:bodyPr/>
          <a:lstStyle/>
          <a:p>
            <a:fld id="{871B2431-D351-4C6E-A3CF-9DFAC0E3E050}" type="slidenum">
              <a:rPr lang="cs-CZ" smtClean="0"/>
              <a:t>2</a:t>
            </a:fld>
            <a:endParaRPr lang="cs-CZ"/>
          </a:p>
        </p:txBody>
      </p:sp>
    </p:spTree>
    <p:extLst>
      <p:ext uri="{BB962C8B-B14F-4D97-AF65-F5344CB8AC3E}">
        <p14:creationId xmlns:p14="http://schemas.microsoft.com/office/powerpoint/2010/main" val="3432489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90763" y="512763"/>
            <a:ext cx="4562475" cy="2566987"/>
          </a:xfrm>
        </p:spPr>
      </p:sp>
      <p:sp>
        <p:nvSpPr>
          <p:cNvPr id="3" name="Espace réservé des notes 2"/>
          <p:cNvSpPr>
            <a:spLocks noGrp="1"/>
          </p:cNvSpPr>
          <p:nvPr>
            <p:ph type="body" idx="1"/>
          </p:nvPr>
        </p:nvSpPr>
        <p:spPr/>
        <p:txBody>
          <a:bodyPr/>
          <a:lstStyle/>
          <a:p>
            <a:r>
              <a:rPr lang="en-US" dirty="0">
                <a:cs typeface="Arial"/>
              </a:rPr>
              <a:t>I always like to start with</a:t>
            </a:r>
            <a:r>
              <a:rPr lang="en-US" baseline="0" dirty="0">
                <a:cs typeface="Arial"/>
              </a:rPr>
              <a:t> an important reminder. </a:t>
            </a:r>
            <a:r>
              <a:rPr lang="en-US" dirty="0">
                <a:cs typeface="Arial"/>
              </a:rPr>
              <a:t>Why are we putting so much efforts in changing our business as usual practices ? </a:t>
            </a:r>
          </a:p>
          <a:p>
            <a:endParaRPr lang="en-US" dirty="0">
              <a:cs typeface="Arial"/>
            </a:endParaRPr>
          </a:p>
          <a:p>
            <a:r>
              <a:rPr lang="en-US" dirty="0">
                <a:cs typeface="Arial"/>
              </a:rPr>
              <a:t>The scientists have been very clear and have reminded us multiple times of the global climate emergency. </a:t>
            </a:r>
          </a:p>
          <a:p>
            <a:endParaRPr lang="en-US" dirty="0">
              <a:cs typeface="Arial"/>
            </a:endParaRPr>
          </a:p>
          <a:p>
            <a:r>
              <a:rPr lang="en-US" dirty="0">
                <a:cs typeface="Arial"/>
              </a:rPr>
              <a:t>Just to mention a few facts here that I am sure some of you already have in mind.</a:t>
            </a:r>
            <a:r>
              <a:rPr lang="en-US" baseline="0" dirty="0">
                <a:cs typeface="Arial"/>
              </a:rPr>
              <a:t> </a:t>
            </a:r>
            <a:r>
              <a:rPr lang="en-US" dirty="0">
                <a:cs typeface="Arial"/>
              </a:rPr>
              <a:t>Half the world's population live in contexts that are highly vulnerable to climate change. Extreme weather events like floods</a:t>
            </a:r>
            <a:r>
              <a:rPr lang="en-US" baseline="0" dirty="0">
                <a:cs typeface="Arial"/>
              </a:rPr>
              <a:t>, droughts or storms</a:t>
            </a:r>
            <a:r>
              <a:rPr lang="en-US" dirty="0">
                <a:cs typeface="Arial"/>
              </a:rPr>
              <a:t> are already increasing and will intensify in the coming years, with adverse consequences</a:t>
            </a:r>
            <a:r>
              <a:rPr lang="en-US" baseline="0" dirty="0">
                <a:cs typeface="Arial"/>
              </a:rPr>
              <a:t> on people including deaths</a:t>
            </a:r>
            <a:r>
              <a:rPr lang="en-US" dirty="0">
                <a:cs typeface="Arial"/>
              </a:rPr>
              <a:t>. Water and food</a:t>
            </a:r>
            <a:r>
              <a:rPr lang="en-US" baseline="0" dirty="0">
                <a:cs typeface="Arial"/>
              </a:rPr>
              <a:t> security is threatened</a:t>
            </a:r>
            <a:r>
              <a:rPr lang="en-US" dirty="0">
                <a:cs typeface="Arial"/>
              </a:rPr>
              <a:t>,</a:t>
            </a:r>
            <a:r>
              <a:rPr lang="en-US" baseline="0" dirty="0">
                <a:cs typeface="Arial"/>
              </a:rPr>
              <a:t> especially for the most vulnerable ones. And all these impacts are </a:t>
            </a:r>
            <a:r>
              <a:rPr lang="en-US" dirty="0">
                <a:cs typeface="Arial"/>
              </a:rPr>
              <a:t>aggravated</a:t>
            </a:r>
            <a:r>
              <a:rPr lang="en-US" baseline="0" dirty="0">
                <a:cs typeface="Arial"/>
              </a:rPr>
              <a:t> </a:t>
            </a:r>
            <a:r>
              <a:rPr lang="en-US" dirty="0">
                <a:cs typeface="Arial"/>
              </a:rPr>
              <a:t>by poverty, </a:t>
            </a:r>
          </a:p>
          <a:p>
            <a:r>
              <a:rPr lang="en-US" dirty="0">
                <a:cs typeface="Arial"/>
              </a:rPr>
              <a:t>  </a:t>
            </a:r>
          </a:p>
          <a:p>
            <a:r>
              <a:rPr lang="en-US" dirty="0">
                <a:cs typeface="Arial"/>
              </a:rPr>
              <a:t>So,</a:t>
            </a:r>
            <a:r>
              <a:rPr lang="en-US" baseline="0" dirty="0">
                <a:cs typeface="Arial"/>
              </a:rPr>
              <a:t> coming back to our graph here. </a:t>
            </a:r>
            <a:r>
              <a:rPr lang="en-US" dirty="0">
                <a:cs typeface="Arial"/>
              </a:rPr>
              <a:t>The scientists are warning us that we are not on the right track. They call for a "rapid</a:t>
            </a:r>
            <a:r>
              <a:rPr lang="en-US" baseline="0" dirty="0">
                <a:cs typeface="Arial"/>
              </a:rPr>
              <a:t> and</a:t>
            </a:r>
            <a:r>
              <a:rPr lang="en-US" dirty="0">
                <a:cs typeface="Arial"/>
              </a:rPr>
              <a:t> radical " reduction in greenhouse gases emissions</a:t>
            </a:r>
            <a:r>
              <a:rPr lang="en-US" baseline="0" dirty="0">
                <a:cs typeface="Arial"/>
              </a:rPr>
              <a:t> because o</a:t>
            </a:r>
            <a:r>
              <a:rPr lang="en-US" dirty="0">
                <a:cs typeface="Arial"/>
              </a:rPr>
              <a:t>ur decisions today can ensure a livable future for us and for the next generations. The aid and health sectors are of course not the main emitters, but we all have a role to play in this great societal change. </a:t>
            </a:r>
          </a:p>
        </p:txBody>
      </p:sp>
      <p:sp>
        <p:nvSpPr>
          <p:cNvPr id="4" name="Espace réservé du numéro de diapositive 3"/>
          <p:cNvSpPr>
            <a:spLocks noGrp="1"/>
          </p:cNvSpPr>
          <p:nvPr>
            <p:ph type="sldNum" sz="quarter" idx="5"/>
          </p:nvPr>
        </p:nvSpPr>
        <p:spPr/>
        <p:txBody>
          <a:bodyPr/>
          <a:lstStyle/>
          <a:p>
            <a:fld id="{871B2431-D351-4C6E-A3CF-9DFAC0E3E050}" type="slidenum">
              <a:rPr lang="cs-CZ" smtClean="0"/>
              <a:t>3</a:t>
            </a:fld>
            <a:endParaRPr lang="cs-CZ"/>
          </a:p>
        </p:txBody>
      </p:sp>
    </p:spTree>
    <p:extLst>
      <p:ext uri="{BB962C8B-B14F-4D97-AF65-F5344CB8AC3E}">
        <p14:creationId xmlns:p14="http://schemas.microsoft.com/office/powerpoint/2010/main" val="2068286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90763" y="512763"/>
            <a:ext cx="4562475" cy="2566987"/>
          </a:xfrm>
        </p:spPr>
      </p:sp>
      <p:sp>
        <p:nvSpPr>
          <p:cNvPr id="3" name="Espace réservé des notes 2"/>
          <p:cNvSpPr>
            <a:spLocks noGrp="1"/>
          </p:cNvSpPr>
          <p:nvPr>
            <p:ph type="body" idx="1"/>
          </p:nvPr>
        </p:nvSpPr>
        <p:spPr/>
        <p:txBody>
          <a:bodyPr/>
          <a:lstStyle/>
          <a:p>
            <a:r>
              <a:rPr lang="en-US" dirty="0">
                <a:cs typeface="Arial"/>
              </a:rPr>
              <a:t>The Climate Action Accelerator (CAA) is a non-profit </a:t>
            </a:r>
            <a:r>
              <a:rPr lang="en-US" dirty="0" err="1">
                <a:cs typeface="Arial"/>
              </a:rPr>
              <a:t>organisation</a:t>
            </a:r>
            <a:r>
              <a:rPr lang="en-US" dirty="0">
                <a:cs typeface="Arial"/>
              </a:rPr>
              <a:t> based in Geneva,</a:t>
            </a:r>
            <a:r>
              <a:rPr lang="en-US" baseline="0" dirty="0">
                <a:cs typeface="Arial"/>
              </a:rPr>
              <a:t> </a:t>
            </a:r>
          </a:p>
          <a:p>
            <a:endParaRPr lang="en-US" baseline="0" dirty="0">
              <a:cs typeface="Arial"/>
            </a:endParaRPr>
          </a:p>
          <a:p>
            <a:r>
              <a:rPr lang="en-US" baseline="0" dirty="0">
                <a:cs typeface="Arial"/>
              </a:rPr>
              <a:t>Which</a:t>
            </a:r>
            <a:r>
              <a:rPr lang="en-US" dirty="0">
                <a:cs typeface="Arial"/>
              </a:rPr>
              <a:t> aims to scale up climate action within the international aid sector first,</a:t>
            </a:r>
            <a:r>
              <a:rPr lang="en-US" baseline="0" dirty="0">
                <a:cs typeface="Arial"/>
              </a:rPr>
              <a:t> and then the </a:t>
            </a:r>
            <a:r>
              <a:rPr lang="en-US" dirty="0">
                <a:cs typeface="Arial"/>
              </a:rPr>
              <a:t>health sector. </a:t>
            </a:r>
          </a:p>
          <a:p>
            <a:endParaRPr lang="en-US" dirty="0">
              <a:cs typeface="Arial"/>
            </a:endParaRPr>
          </a:p>
          <a:p>
            <a:r>
              <a:rPr lang="en-US" dirty="0">
                <a:cs typeface="Arial"/>
              </a:rPr>
              <a:t>The CAA support its partner </a:t>
            </a:r>
            <a:r>
              <a:rPr lang="en-US" dirty="0" err="1">
                <a:cs typeface="Arial"/>
              </a:rPr>
              <a:t>organisations</a:t>
            </a:r>
            <a:r>
              <a:rPr lang="en-US" dirty="0">
                <a:cs typeface="Arial"/>
              </a:rPr>
              <a:t> towards a radical transformation of their practices, enabling them to halve their emissions by 2030. </a:t>
            </a:r>
            <a:endParaRPr lang="fr-FR" dirty="0"/>
          </a:p>
          <a:p>
            <a:r>
              <a:rPr lang="en-US" dirty="0">
                <a:cs typeface="Arial"/>
              </a:rPr>
              <a:t> </a:t>
            </a:r>
          </a:p>
          <a:p>
            <a:r>
              <a:rPr lang="en-US" dirty="0">
                <a:cs typeface="Arial"/>
              </a:rPr>
              <a:t> Our key levers: </a:t>
            </a:r>
          </a:p>
          <a:p>
            <a:r>
              <a:rPr lang="en-US" dirty="0">
                <a:cs typeface="Arial"/>
              </a:rPr>
              <a:t> - a pool of expertise and resources to empower </a:t>
            </a:r>
            <a:r>
              <a:rPr lang="en-US" dirty="0" err="1">
                <a:cs typeface="Arial"/>
              </a:rPr>
              <a:t>organisations</a:t>
            </a:r>
            <a:r>
              <a:rPr lang="en-US" dirty="0">
                <a:cs typeface="Arial"/>
              </a:rPr>
              <a:t> to reduce their emissions</a:t>
            </a:r>
          </a:p>
          <a:p>
            <a:r>
              <a:rPr lang="en-US" dirty="0">
                <a:cs typeface="Arial"/>
              </a:rPr>
              <a:t> - the transformation these </a:t>
            </a:r>
            <a:r>
              <a:rPr lang="en-US" dirty="0" err="1">
                <a:cs typeface="Arial"/>
              </a:rPr>
              <a:t>organisations</a:t>
            </a:r>
            <a:r>
              <a:rPr lang="en-US" dirty="0">
                <a:cs typeface="Arial"/>
              </a:rPr>
              <a:t> into ambassadors of change, representing good examples for other </a:t>
            </a:r>
            <a:r>
              <a:rPr lang="en-US" dirty="0" err="1">
                <a:cs typeface="Arial"/>
              </a:rPr>
              <a:t>organisations</a:t>
            </a:r>
            <a:r>
              <a:rPr lang="en-US" dirty="0">
                <a:cs typeface="Arial"/>
              </a:rPr>
              <a:t> wishing to engage in a similar approach</a:t>
            </a:r>
          </a:p>
          <a:p>
            <a:r>
              <a:rPr lang="en-US" dirty="0">
                <a:cs typeface="Arial"/>
              </a:rPr>
              <a:t> - the development</a:t>
            </a:r>
            <a:r>
              <a:rPr lang="en-US" baseline="0" dirty="0">
                <a:cs typeface="Arial"/>
              </a:rPr>
              <a:t> of</a:t>
            </a:r>
            <a:r>
              <a:rPr lang="en-US" dirty="0">
                <a:cs typeface="Arial"/>
              </a:rPr>
              <a:t> a global community of action, a network</a:t>
            </a:r>
          </a:p>
        </p:txBody>
      </p:sp>
      <p:sp>
        <p:nvSpPr>
          <p:cNvPr id="4" name="Espace réservé du numéro de diapositive 3"/>
          <p:cNvSpPr>
            <a:spLocks noGrp="1"/>
          </p:cNvSpPr>
          <p:nvPr>
            <p:ph type="sldNum" sz="quarter" idx="5"/>
          </p:nvPr>
        </p:nvSpPr>
        <p:spPr/>
        <p:txBody>
          <a:bodyPr/>
          <a:lstStyle/>
          <a:p>
            <a:fld id="{871B2431-D351-4C6E-A3CF-9DFAC0E3E050}" type="slidenum">
              <a:rPr lang="cs-CZ" smtClean="0"/>
              <a:t>4</a:t>
            </a:fld>
            <a:endParaRPr lang="cs-CZ"/>
          </a:p>
        </p:txBody>
      </p:sp>
    </p:spTree>
    <p:extLst>
      <p:ext uri="{BB962C8B-B14F-4D97-AF65-F5344CB8AC3E}">
        <p14:creationId xmlns:p14="http://schemas.microsoft.com/office/powerpoint/2010/main" val="3063102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90763" y="512763"/>
            <a:ext cx="4562475" cy="2566987"/>
          </a:xfrm>
        </p:spPr>
      </p:sp>
      <p:sp>
        <p:nvSpPr>
          <p:cNvPr id="3" name="Espace réservé des notes 2"/>
          <p:cNvSpPr>
            <a:spLocks noGrp="1"/>
          </p:cNvSpPr>
          <p:nvPr>
            <p:ph type="body" idx="1"/>
          </p:nvPr>
        </p:nvSpPr>
        <p:spPr/>
        <p:txBody>
          <a:bodyPr/>
          <a:lstStyle/>
          <a:p>
            <a:r>
              <a:rPr lang="en-US" dirty="0">
                <a:cs typeface="Arial"/>
              </a:rPr>
              <a:t>We are not alone in this. 16 aid </a:t>
            </a:r>
            <a:r>
              <a:rPr lang="en-US" dirty="0" err="1">
                <a:cs typeface="Arial"/>
              </a:rPr>
              <a:t>organisations</a:t>
            </a:r>
            <a:r>
              <a:rPr lang="en-US" dirty="0">
                <a:cs typeface="Arial"/>
              </a:rPr>
              <a:t> have joined the climate action accelerator and have committed to drastically reducing their emissions. </a:t>
            </a:r>
          </a:p>
          <a:p>
            <a:endParaRPr lang="en-US" dirty="0">
              <a:cs typeface="Arial"/>
            </a:endParaRPr>
          </a:p>
          <a:p>
            <a:r>
              <a:rPr lang="en-US" dirty="0">
                <a:cs typeface="Arial"/>
              </a:rPr>
              <a:t>They benefit from the close support of the CAA</a:t>
            </a:r>
            <a:r>
              <a:rPr lang="en-US" baseline="0" dirty="0">
                <a:cs typeface="Arial"/>
              </a:rPr>
              <a:t> in building their environmental roadmap and action plans.</a:t>
            </a:r>
            <a:endParaRPr lang="fr-FR" dirty="0">
              <a:cs typeface="Arial"/>
            </a:endParaRPr>
          </a:p>
          <a:p>
            <a:r>
              <a:rPr lang="en-US" dirty="0">
                <a:cs typeface="Arial"/>
              </a:rPr>
              <a:t> </a:t>
            </a:r>
          </a:p>
          <a:p>
            <a:r>
              <a:rPr lang="en-US" dirty="0">
                <a:cs typeface="Arial"/>
              </a:rPr>
              <a:t> We are also an official partner of the </a:t>
            </a:r>
            <a:r>
              <a:rPr lang="en-US" dirty="0" err="1">
                <a:cs typeface="Arial"/>
              </a:rPr>
              <a:t>RAce</a:t>
            </a:r>
            <a:r>
              <a:rPr lang="en-US" dirty="0">
                <a:cs typeface="Arial"/>
              </a:rPr>
              <a:t> to Zero </a:t>
            </a:r>
            <a:r>
              <a:rPr lang="en-US" dirty="0" err="1">
                <a:cs typeface="Arial"/>
              </a:rPr>
              <a:t>initative</a:t>
            </a:r>
            <a:r>
              <a:rPr lang="en-US" dirty="0">
                <a:cs typeface="Arial"/>
              </a:rPr>
              <a:t> of the United Nations Framework Convention on Climate Change.</a:t>
            </a:r>
          </a:p>
        </p:txBody>
      </p:sp>
      <p:sp>
        <p:nvSpPr>
          <p:cNvPr id="4" name="Espace réservé du numéro de diapositive 3"/>
          <p:cNvSpPr>
            <a:spLocks noGrp="1"/>
          </p:cNvSpPr>
          <p:nvPr>
            <p:ph type="sldNum" sz="quarter" idx="5"/>
          </p:nvPr>
        </p:nvSpPr>
        <p:spPr/>
        <p:txBody>
          <a:bodyPr/>
          <a:lstStyle/>
          <a:p>
            <a:fld id="{871B2431-D351-4C6E-A3CF-9DFAC0E3E050}" type="slidenum">
              <a:rPr lang="cs-CZ" smtClean="0"/>
              <a:t>5</a:t>
            </a:fld>
            <a:endParaRPr lang="cs-CZ"/>
          </a:p>
        </p:txBody>
      </p:sp>
    </p:spTree>
    <p:extLst>
      <p:ext uri="{BB962C8B-B14F-4D97-AF65-F5344CB8AC3E}">
        <p14:creationId xmlns:p14="http://schemas.microsoft.com/office/powerpoint/2010/main" val="186337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90763" y="512763"/>
            <a:ext cx="4562475" cy="2566987"/>
          </a:xfrm>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DM Sans" pitchFamily="2" charset="77"/>
                <a:ea typeface="+mn-ea"/>
                <a:cs typeface="+mn-cs"/>
              </a:rPr>
              <a:t>80% of the world energy comes from fossil</a:t>
            </a:r>
            <a:r>
              <a:rPr lang="en-US" sz="1200" b="0" i="0" kern="1200" baseline="0" dirty="0">
                <a:solidFill>
                  <a:schemeClr val="tx1"/>
                </a:solidFill>
                <a:effectLst/>
                <a:latin typeface="DM Sans" pitchFamily="2" charset="77"/>
                <a:ea typeface="+mn-ea"/>
                <a:cs typeface="+mn-cs"/>
              </a:rPr>
              <a:t> fuels (coal, oil and gas), responsible for most emissions.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baseline="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a:solidFill>
                  <a:schemeClr val="tx1"/>
                </a:solidFill>
                <a:effectLst/>
                <a:latin typeface="DM Sans" pitchFamily="2" charset="77"/>
                <a:ea typeface="+mn-ea"/>
                <a:cs typeface="+mn-cs"/>
              </a:rPr>
              <a:t>When you look at greenhouse emissions per 1 KWH of electricity produced, you clearly see the difference with renewables. Within the renewable sources of energy, solar represents a big opportunity, especially in the aid and health sectors. </a:t>
            </a:r>
            <a:endParaRPr lang="en-US" sz="1200" b="0" i="0" kern="120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DM Sans" pitchFamily="2" charset="77"/>
                <a:ea typeface="+mn-ea"/>
                <a:cs typeface="+mn-cs"/>
              </a:rPr>
              <a:t>Whether it is for headquarters, field infrastructure or emergency operations, aid </a:t>
            </a:r>
            <a:r>
              <a:rPr lang="en-US" sz="1200" b="0" i="0" kern="1200" dirty="0" err="1">
                <a:solidFill>
                  <a:schemeClr val="tx1"/>
                </a:solidFill>
                <a:effectLst/>
                <a:latin typeface="DM Sans" pitchFamily="2" charset="77"/>
                <a:ea typeface="+mn-ea"/>
                <a:cs typeface="+mn-cs"/>
              </a:rPr>
              <a:t>organisations</a:t>
            </a:r>
            <a:r>
              <a:rPr lang="en-US" sz="1200" b="0" i="0" kern="1200" dirty="0">
                <a:solidFill>
                  <a:schemeClr val="tx1"/>
                </a:solidFill>
                <a:effectLst/>
                <a:latin typeface="DM Sans" pitchFamily="2" charset="77"/>
                <a:ea typeface="+mn-ea"/>
                <a:cs typeface="+mn-cs"/>
              </a:rPr>
              <a:t> consume energy mainly from fossil fuels. However, alternatives exist in many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DM Sans"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DM Sans" pitchFamily="2" charset="77"/>
                <a:ea typeface="+mn-ea"/>
                <a:cs typeface="+mn-cs"/>
              </a:rPr>
              <a:t>Replacing </a:t>
            </a:r>
            <a:r>
              <a:rPr lang="en-US" sz="1200" b="0" i="0" kern="1200" dirty="0" err="1">
                <a:solidFill>
                  <a:schemeClr val="tx1"/>
                </a:solidFill>
                <a:effectLst/>
                <a:latin typeface="DM Sans" pitchFamily="2" charset="77"/>
                <a:ea typeface="+mn-ea"/>
                <a:cs typeface="+mn-cs"/>
              </a:rPr>
              <a:t>genetors</a:t>
            </a:r>
            <a:r>
              <a:rPr lang="en-US" sz="1200" b="0" i="0" kern="1200" dirty="0">
                <a:solidFill>
                  <a:schemeClr val="tx1"/>
                </a:solidFill>
                <a:effectLst/>
                <a:latin typeface="DM Sans" pitchFamily="2" charset="77"/>
                <a:ea typeface="+mn-ea"/>
                <a:cs typeface="+mn-cs"/>
              </a:rPr>
              <a:t> by solar photovoltaic energy</a:t>
            </a:r>
            <a:r>
              <a:rPr lang="en-US" sz="1200" b="0" i="0" kern="1200" baseline="0" dirty="0">
                <a:solidFill>
                  <a:schemeClr val="tx1"/>
                </a:solidFill>
                <a:effectLst/>
                <a:latin typeface="DM Sans" pitchFamily="2" charset="77"/>
                <a:ea typeface="+mn-ea"/>
                <a:cs typeface="+mn-cs"/>
              </a:rPr>
              <a:t> </a:t>
            </a:r>
            <a:r>
              <a:rPr lang="en-US" sz="1200" b="0" i="0" kern="1200" dirty="0">
                <a:solidFill>
                  <a:schemeClr val="tx1"/>
                </a:solidFill>
                <a:effectLst/>
                <a:latin typeface="DM Sans" pitchFamily="2" charset="77"/>
                <a:ea typeface="+mn-ea"/>
                <a:cs typeface="+mn-cs"/>
              </a:rPr>
              <a:t>significantly reduces the carbon footprint,</a:t>
            </a:r>
            <a:r>
              <a:rPr lang="en-US" sz="1200" b="0" i="0" kern="1200" baseline="0" dirty="0">
                <a:solidFill>
                  <a:schemeClr val="tx1"/>
                </a:solidFill>
                <a:effectLst/>
                <a:latin typeface="DM Sans" pitchFamily="2" charset="77"/>
                <a:ea typeface="+mn-ea"/>
                <a:cs typeface="+mn-cs"/>
              </a:rPr>
              <a:t> as well as </a:t>
            </a:r>
            <a:r>
              <a:rPr lang="en-US" sz="1200" b="0" i="0" kern="1200" dirty="0">
                <a:solidFill>
                  <a:schemeClr val="tx1"/>
                </a:solidFill>
                <a:effectLst/>
                <a:latin typeface="DM Sans" pitchFamily="2" charset="77"/>
                <a:ea typeface="+mn-ea"/>
                <a:cs typeface="+mn-cs"/>
              </a:rPr>
              <a:t>the dependence on fossil fuels and generators. Production of solar energy is now facilitated by companies offering technical support, And</a:t>
            </a:r>
            <a:r>
              <a:rPr lang="en-US" sz="1200" b="0" i="0" kern="1200" baseline="0" dirty="0">
                <a:solidFill>
                  <a:schemeClr val="tx1"/>
                </a:solidFill>
                <a:effectLst/>
                <a:latin typeface="DM Sans" pitchFamily="2" charset="77"/>
                <a:ea typeface="+mn-ea"/>
                <a:cs typeface="+mn-cs"/>
              </a:rPr>
              <a:t> that is what we are going to discuss today with our guests, </a:t>
            </a:r>
            <a:r>
              <a:rPr lang="en-US" sz="1200" b="0" i="0" kern="1200" dirty="0">
                <a:solidFill>
                  <a:schemeClr val="tx1"/>
                </a:solidFill>
                <a:effectLst/>
                <a:latin typeface="DM Sans" pitchFamily="2" charset="77"/>
                <a:ea typeface="+mn-ea"/>
                <a:cs typeface="+mn-cs"/>
              </a:rPr>
              <a:t> </a:t>
            </a:r>
            <a:endParaRPr lang="en-US" dirty="0"/>
          </a:p>
        </p:txBody>
      </p:sp>
      <p:sp>
        <p:nvSpPr>
          <p:cNvPr id="4" name="Espace réservé du numéro de diapositive 3"/>
          <p:cNvSpPr>
            <a:spLocks noGrp="1"/>
          </p:cNvSpPr>
          <p:nvPr>
            <p:ph type="sldNum" sz="quarter" idx="5"/>
          </p:nvPr>
        </p:nvSpPr>
        <p:spPr/>
        <p:txBody>
          <a:bodyPr/>
          <a:lstStyle/>
          <a:p>
            <a:fld id="{871B2431-D351-4C6E-A3CF-9DFAC0E3E050}" type="slidenum">
              <a:rPr lang="cs-CZ" smtClean="0"/>
              <a:t>6</a:t>
            </a:fld>
            <a:endParaRPr lang="cs-CZ"/>
          </a:p>
        </p:txBody>
      </p:sp>
    </p:spTree>
    <p:extLst>
      <p:ext uri="{BB962C8B-B14F-4D97-AF65-F5344CB8AC3E}">
        <p14:creationId xmlns:p14="http://schemas.microsoft.com/office/powerpoint/2010/main" val="2040355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Build Health International (BHI partners with global health non-profits working in fragile health systems to develop infrastructure solutions that elevate the quality and accessibility of healthcare worldwide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SolarAid</a:t>
            </a:r>
            <a:r>
              <a:rPr lang="en-US" dirty="0"/>
              <a:t> is an international charity founded in 2006 to fight poverty and climate change. </a:t>
            </a:r>
            <a:r>
              <a:rPr lang="en-US" dirty="0" err="1"/>
              <a:t>SolarAid</a:t>
            </a:r>
            <a:r>
              <a:rPr lang="en-US" dirty="0"/>
              <a:t> provides access to solar lamps in Malawi and Zambia through the social enterprise </a:t>
            </a:r>
            <a:r>
              <a:rPr lang="en-US" dirty="0" err="1"/>
              <a:t>SunnyMoney</a:t>
            </a:r>
            <a:r>
              <a:rPr lang="en-US" dirty="0"/>
              <a:t>, which was established in 2008</a:t>
            </a:r>
          </a:p>
          <a:p>
            <a:pPr marL="285750" indent="-285750" algn="just">
              <a:lnSpc>
                <a:spcPts val="1860"/>
              </a:lnSpc>
              <a:buFont typeface="Arial" panose="020B0604020202020204" pitchFamily="34" charset="0"/>
              <a:buChar char="•"/>
            </a:pPr>
            <a:endParaRPr lang="en-US" dirty="0">
              <a:solidFill>
                <a:srgbClr val="000000"/>
              </a:solidFill>
            </a:endParaRPr>
          </a:p>
          <a:p>
            <a:endParaRPr lang="fr-FR" dirty="0"/>
          </a:p>
        </p:txBody>
      </p:sp>
      <p:sp>
        <p:nvSpPr>
          <p:cNvPr id="4" name="Espace réservé du numéro de diapositive 3"/>
          <p:cNvSpPr>
            <a:spLocks noGrp="1"/>
          </p:cNvSpPr>
          <p:nvPr>
            <p:ph type="sldNum" sz="quarter" idx="5"/>
          </p:nvPr>
        </p:nvSpPr>
        <p:spPr/>
        <p:txBody>
          <a:bodyPr/>
          <a:lstStyle/>
          <a:p>
            <a:fld id="{1E04FEF4-00DC-F34D-990C-0B3B41FF092A}" type="slidenum">
              <a:rPr lang="fr-FR" smtClean="0"/>
              <a:t>7</a:t>
            </a:fld>
            <a:endParaRPr lang="fr-FR"/>
          </a:p>
        </p:txBody>
      </p:sp>
    </p:spTree>
    <p:extLst>
      <p:ext uri="{BB962C8B-B14F-4D97-AF65-F5344CB8AC3E}">
        <p14:creationId xmlns:p14="http://schemas.microsoft.com/office/powerpoint/2010/main" val="1759430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A08658-EA41-2946-8D69-FE9A991324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ous-titre 2">
            <a:extLst>
              <a:ext uri="{FF2B5EF4-FFF2-40B4-BE49-F238E27FC236}">
                <a16:creationId xmlns:a16="http://schemas.microsoft.com/office/drawing/2014/main" id="{76ACA967-7276-2E4E-AA37-5A2EB67EE6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Espace réservé de la date 3">
            <a:extLst>
              <a:ext uri="{FF2B5EF4-FFF2-40B4-BE49-F238E27FC236}">
                <a16:creationId xmlns:a16="http://schemas.microsoft.com/office/drawing/2014/main" id="{6AE7184D-2662-9F44-91E6-1BBF09129F4E}"/>
              </a:ext>
            </a:extLst>
          </p:cNvPr>
          <p:cNvSpPr>
            <a:spLocks noGrp="1"/>
          </p:cNvSpPr>
          <p:nvPr>
            <p:ph type="dt" sz="half" idx="10"/>
          </p:nvPr>
        </p:nvSpPr>
        <p:spPr/>
        <p:txBody>
          <a:bodyPr/>
          <a:lstStyle/>
          <a:p>
            <a:fld id="{3926EB32-AF21-D840-8D73-4CD974C44909}" type="datetime1">
              <a:rPr lang="fr-CH" smtClean="0"/>
              <a:t>17.01.23</a:t>
            </a:fld>
            <a:endParaRPr lang="fr-FR"/>
          </a:p>
        </p:txBody>
      </p:sp>
      <p:sp>
        <p:nvSpPr>
          <p:cNvPr id="5" name="Espace réservé du pied de page 4">
            <a:extLst>
              <a:ext uri="{FF2B5EF4-FFF2-40B4-BE49-F238E27FC236}">
                <a16:creationId xmlns:a16="http://schemas.microsoft.com/office/drawing/2014/main" id="{37931233-2356-2847-8D28-31A7ECCE6761}"/>
              </a:ext>
            </a:extLst>
          </p:cNvPr>
          <p:cNvSpPr>
            <a:spLocks noGrp="1"/>
          </p:cNvSpPr>
          <p:nvPr>
            <p:ph type="ftr" sz="quarter" idx="11"/>
          </p:nvPr>
        </p:nvSpPr>
        <p:spPr/>
        <p:txBody>
          <a:bodyPr/>
          <a:lstStyle/>
          <a:p>
            <a:r>
              <a:rPr lang="fr-FR"/>
              <a:t>Nom du document</a:t>
            </a:r>
          </a:p>
        </p:txBody>
      </p:sp>
      <p:sp>
        <p:nvSpPr>
          <p:cNvPr id="6" name="Espace réservé du numéro de diapositive 5">
            <a:extLst>
              <a:ext uri="{FF2B5EF4-FFF2-40B4-BE49-F238E27FC236}">
                <a16:creationId xmlns:a16="http://schemas.microsoft.com/office/drawing/2014/main" id="{A235D7F8-0602-214A-869E-5B3DF8231D82}"/>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4053904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D6044E-00FD-BC41-90C7-B4B00035FFD3}"/>
              </a:ext>
            </a:extLst>
          </p:cNvPr>
          <p:cNvSpPr>
            <a:spLocks noGrp="1"/>
          </p:cNvSpPr>
          <p:nvPr>
            <p:ph type="title"/>
          </p:nvPr>
        </p:nvSpPr>
        <p:spPr/>
        <p:txBody>
          <a:bodyPr/>
          <a:lstStyle/>
          <a:p>
            <a:r>
              <a:rPr lang="en-US"/>
              <a:t>Click to edit Master title style</a:t>
            </a:r>
            <a:endParaRPr lang="fr-FR"/>
          </a:p>
        </p:txBody>
      </p:sp>
      <p:sp>
        <p:nvSpPr>
          <p:cNvPr id="3" name="Espace réservé du texte vertical 2">
            <a:extLst>
              <a:ext uri="{FF2B5EF4-FFF2-40B4-BE49-F238E27FC236}">
                <a16:creationId xmlns:a16="http://schemas.microsoft.com/office/drawing/2014/main" id="{C48408F3-30E4-D24E-8C1C-504019E6DC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e la date 3">
            <a:extLst>
              <a:ext uri="{FF2B5EF4-FFF2-40B4-BE49-F238E27FC236}">
                <a16:creationId xmlns:a16="http://schemas.microsoft.com/office/drawing/2014/main" id="{A83E9FB7-741B-5E42-AED7-F014B957D08D}"/>
              </a:ext>
            </a:extLst>
          </p:cNvPr>
          <p:cNvSpPr>
            <a:spLocks noGrp="1"/>
          </p:cNvSpPr>
          <p:nvPr>
            <p:ph type="dt" sz="half" idx="10"/>
          </p:nvPr>
        </p:nvSpPr>
        <p:spPr/>
        <p:txBody>
          <a:bodyPr/>
          <a:lstStyle/>
          <a:p>
            <a:fld id="{BCE38CBC-D8E7-2F4A-B716-FC42F6C6291D}" type="datetime1">
              <a:rPr lang="fr-CH" smtClean="0"/>
              <a:t>17.01.23</a:t>
            </a:fld>
            <a:endParaRPr lang="fr-FR"/>
          </a:p>
        </p:txBody>
      </p:sp>
      <p:sp>
        <p:nvSpPr>
          <p:cNvPr id="5" name="Espace réservé du pied de page 4">
            <a:extLst>
              <a:ext uri="{FF2B5EF4-FFF2-40B4-BE49-F238E27FC236}">
                <a16:creationId xmlns:a16="http://schemas.microsoft.com/office/drawing/2014/main" id="{B50ECE4E-4CA5-5D43-A5DB-926E486CC4A3}"/>
              </a:ext>
            </a:extLst>
          </p:cNvPr>
          <p:cNvSpPr>
            <a:spLocks noGrp="1"/>
          </p:cNvSpPr>
          <p:nvPr>
            <p:ph type="ftr" sz="quarter" idx="11"/>
          </p:nvPr>
        </p:nvSpPr>
        <p:spPr/>
        <p:txBody>
          <a:bodyPr/>
          <a:lstStyle/>
          <a:p>
            <a:r>
              <a:rPr lang="fr-FR"/>
              <a:t>Nom du document</a:t>
            </a:r>
          </a:p>
        </p:txBody>
      </p:sp>
      <p:sp>
        <p:nvSpPr>
          <p:cNvPr id="6" name="Espace réservé du numéro de diapositive 5">
            <a:extLst>
              <a:ext uri="{FF2B5EF4-FFF2-40B4-BE49-F238E27FC236}">
                <a16:creationId xmlns:a16="http://schemas.microsoft.com/office/drawing/2014/main" id="{53AEA785-76F9-D448-87EF-AAB7C806236D}"/>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2964523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196687E-4B9E-C840-90E4-C4014D8CF7B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Espace réservé du texte vertical 2">
            <a:extLst>
              <a:ext uri="{FF2B5EF4-FFF2-40B4-BE49-F238E27FC236}">
                <a16:creationId xmlns:a16="http://schemas.microsoft.com/office/drawing/2014/main" id="{E6E39FC7-4697-E241-8E12-0F4FCDA62C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e la date 3">
            <a:extLst>
              <a:ext uri="{FF2B5EF4-FFF2-40B4-BE49-F238E27FC236}">
                <a16:creationId xmlns:a16="http://schemas.microsoft.com/office/drawing/2014/main" id="{5A519EBB-4FA6-1943-9E09-AB5D301CA729}"/>
              </a:ext>
            </a:extLst>
          </p:cNvPr>
          <p:cNvSpPr>
            <a:spLocks noGrp="1"/>
          </p:cNvSpPr>
          <p:nvPr>
            <p:ph type="dt" sz="half" idx="10"/>
          </p:nvPr>
        </p:nvSpPr>
        <p:spPr/>
        <p:txBody>
          <a:bodyPr/>
          <a:lstStyle/>
          <a:p>
            <a:fld id="{E7113DEA-7E0D-0748-BD86-13CDBCD3E62B}" type="datetime1">
              <a:rPr lang="fr-CH" smtClean="0"/>
              <a:t>17.01.23</a:t>
            </a:fld>
            <a:endParaRPr lang="fr-FR"/>
          </a:p>
        </p:txBody>
      </p:sp>
      <p:sp>
        <p:nvSpPr>
          <p:cNvPr id="5" name="Espace réservé du pied de page 4">
            <a:extLst>
              <a:ext uri="{FF2B5EF4-FFF2-40B4-BE49-F238E27FC236}">
                <a16:creationId xmlns:a16="http://schemas.microsoft.com/office/drawing/2014/main" id="{F91708C0-4951-2240-A58D-DF946D4A252C}"/>
              </a:ext>
            </a:extLst>
          </p:cNvPr>
          <p:cNvSpPr>
            <a:spLocks noGrp="1"/>
          </p:cNvSpPr>
          <p:nvPr>
            <p:ph type="ftr" sz="quarter" idx="11"/>
          </p:nvPr>
        </p:nvSpPr>
        <p:spPr/>
        <p:txBody>
          <a:bodyPr/>
          <a:lstStyle/>
          <a:p>
            <a:r>
              <a:rPr lang="fr-FR"/>
              <a:t>Nom du document</a:t>
            </a:r>
          </a:p>
        </p:txBody>
      </p:sp>
      <p:sp>
        <p:nvSpPr>
          <p:cNvPr id="6" name="Espace réservé du numéro de diapositive 5">
            <a:extLst>
              <a:ext uri="{FF2B5EF4-FFF2-40B4-BE49-F238E27FC236}">
                <a16:creationId xmlns:a16="http://schemas.microsoft.com/office/drawing/2014/main" id="{27D4B7CC-C051-404B-BD45-0E3F1160203F}"/>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1005785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FFE3AE-DB20-E04F-9255-D2B47593DC28}"/>
              </a:ext>
            </a:extLst>
          </p:cNvPr>
          <p:cNvSpPr>
            <a:spLocks noGrp="1"/>
          </p:cNvSpPr>
          <p:nvPr>
            <p:ph type="title"/>
          </p:nvPr>
        </p:nvSpPr>
        <p:spPr/>
        <p:txBody>
          <a:bodyPr/>
          <a:lstStyle/>
          <a:p>
            <a:r>
              <a:rPr lang="en-US"/>
              <a:t>Click to edit Master title style</a:t>
            </a:r>
            <a:endParaRPr lang="fr-FR"/>
          </a:p>
        </p:txBody>
      </p:sp>
      <p:sp>
        <p:nvSpPr>
          <p:cNvPr id="3" name="Espace réservé du contenu 2">
            <a:extLst>
              <a:ext uri="{FF2B5EF4-FFF2-40B4-BE49-F238E27FC236}">
                <a16:creationId xmlns:a16="http://schemas.microsoft.com/office/drawing/2014/main" id="{D720D66F-307F-6444-880F-98238B9BF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e la date 3">
            <a:extLst>
              <a:ext uri="{FF2B5EF4-FFF2-40B4-BE49-F238E27FC236}">
                <a16:creationId xmlns:a16="http://schemas.microsoft.com/office/drawing/2014/main" id="{E78CBADA-E62A-0544-9C4C-A9BD35AABDD7}"/>
              </a:ext>
            </a:extLst>
          </p:cNvPr>
          <p:cNvSpPr>
            <a:spLocks noGrp="1"/>
          </p:cNvSpPr>
          <p:nvPr>
            <p:ph type="dt" sz="half" idx="10"/>
          </p:nvPr>
        </p:nvSpPr>
        <p:spPr/>
        <p:txBody>
          <a:bodyPr/>
          <a:lstStyle/>
          <a:p>
            <a:fld id="{D61972E7-7EF3-6749-9E70-954615E14635}" type="datetime1">
              <a:rPr lang="fr-CH" smtClean="0"/>
              <a:t>17.01.23</a:t>
            </a:fld>
            <a:endParaRPr lang="fr-FR"/>
          </a:p>
        </p:txBody>
      </p:sp>
      <p:sp>
        <p:nvSpPr>
          <p:cNvPr id="5" name="Espace réservé du pied de page 4">
            <a:extLst>
              <a:ext uri="{FF2B5EF4-FFF2-40B4-BE49-F238E27FC236}">
                <a16:creationId xmlns:a16="http://schemas.microsoft.com/office/drawing/2014/main" id="{2D820342-4B50-C74C-B408-BC0E255653AB}"/>
              </a:ext>
            </a:extLst>
          </p:cNvPr>
          <p:cNvSpPr>
            <a:spLocks noGrp="1"/>
          </p:cNvSpPr>
          <p:nvPr>
            <p:ph type="ftr" sz="quarter" idx="11"/>
          </p:nvPr>
        </p:nvSpPr>
        <p:spPr/>
        <p:txBody>
          <a:bodyPr/>
          <a:lstStyle/>
          <a:p>
            <a:r>
              <a:rPr lang="fr-FR"/>
              <a:t>Nom du document</a:t>
            </a:r>
          </a:p>
        </p:txBody>
      </p:sp>
      <p:sp>
        <p:nvSpPr>
          <p:cNvPr id="6" name="Espace réservé du numéro de diapositive 5">
            <a:extLst>
              <a:ext uri="{FF2B5EF4-FFF2-40B4-BE49-F238E27FC236}">
                <a16:creationId xmlns:a16="http://schemas.microsoft.com/office/drawing/2014/main" id="{92056D8D-ECB6-924F-B212-DB9BA50C2D68}"/>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3010829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D0BE8D-6907-D54B-931E-6E7E231C1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Espace réservé du texte 2">
            <a:extLst>
              <a:ext uri="{FF2B5EF4-FFF2-40B4-BE49-F238E27FC236}">
                <a16:creationId xmlns:a16="http://schemas.microsoft.com/office/drawing/2014/main" id="{668BE4C1-610A-2246-9E42-E47CC90243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Espace réservé de la date 3">
            <a:extLst>
              <a:ext uri="{FF2B5EF4-FFF2-40B4-BE49-F238E27FC236}">
                <a16:creationId xmlns:a16="http://schemas.microsoft.com/office/drawing/2014/main" id="{1CD80BF6-6AE2-D64F-B981-FAF3BBA5F392}"/>
              </a:ext>
            </a:extLst>
          </p:cNvPr>
          <p:cNvSpPr>
            <a:spLocks noGrp="1"/>
          </p:cNvSpPr>
          <p:nvPr>
            <p:ph type="dt" sz="half" idx="10"/>
          </p:nvPr>
        </p:nvSpPr>
        <p:spPr/>
        <p:txBody>
          <a:bodyPr/>
          <a:lstStyle/>
          <a:p>
            <a:fld id="{97D5F4D4-D100-934E-8BC8-4804CDEC4004}" type="datetime1">
              <a:rPr lang="fr-CH" smtClean="0"/>
              <a:t>17.01.23</a:t>
            </a:fld>
            <a:endParaRPr lang="fr-FR"/>
          </a:p>
        </p:txBody>
      </p:sp>
      <p:sp>
        <p:nvSpPr>
          <p:cNvPr id="5" name="Espace réservé du pied de page 4">
            <a:extLst>
              <a:ext uri="{FF2B5EF4-FFF2-40B4-BE49-F238E27FC236}">
                <a16:creationId xmlns:a16="http://schemas.microsoft.com/office/drawing/2014/main" id="{33A4147F-315F-944E-BF37-9C34ADB24E62}"/>
              </a:ext>
            </a:extLst>
          </p:cNvPr>
          <p:cNvSpPr>
            <a:spLocks noGrp="1"/>
          </p:cNvSpPr>
          <p:nvPr>
            <p:ph type="ftr" sz="quarter" idx="11"/>
          </p:nvPr>
        </p:nvSpPr>
        <p:spPr/>
        <p:txBody>
          <a:bodyPr/>
          <a:lstStyle/>
          <a:p>
            <a:r>
              <a:rPr lang="fr-FR"/>
              <a:t>Nom du document</a:t>
            </a:r>
          </a:p>
        </p:txBody>
      </p:sp>
      <p:sp>
        <p:nvSpPr>
          <p:cNvPr id="6" name="Espace réservé du numéro de diapositive 5">
            <a:extLst>
              <a:ext uri="{FF2B5EF4-FFF2-40B4-BE49-F238E27FC236}">
                <a16:creationId xmlns:a16="http://schemas.microsoft.com/office/drawing/2014/main" id="{58254EF7-B49F-CF49-9347-1F54A4D5BCE9}"/>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997002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541EFB-B52A-674C-A392-0E7EB2A15DE4}"/>
              </a:ext>
            </a:extLst>
          </p:cNvPr>
          <p:cNvSpPr>
            <a:spLocks noGrp="1"/>
          </p:cNvSpPr>
          <p:nvPr>
            <p:ph type="title"/>
          </p:nvPr>
        </p:nvSpPr>
        <p:spPr/>
        <p:txBody>
          <a:bodyPr/>
          <a:lstStyle/>
          <a:p>
            <a:r>
              <a:rPr lang="en-US"/>
              <a:t>Click to edit Master title style</a:t>
            </a:r>
            <a:endParaRPr lang="fr-FR"/>
          </a:p>
        </p:txBody>
      </p:sp>
      <p:sp>
        <p:nvSpPr>
          <p:cNvPr id="3" name="Espace réservé du contenu 2">
            <a:extLst>
              <a:ext uri="{FF2B5EF4-FFF2-40B4-BE49-F238E27FC236}">
                <a16:creationId xmlns:a16="http://schemas.microsoft.com/office/drawing/2014/main" id="{23EE71DE-7475-584D-A614-51EBDA7885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u contenu 3">
            <a:extLst>
              <a:ext uri="{FF2B5EF4-FFF2-40B4-BE49-F238E27FC236}">
                <a16:creationId xmlns:a16="http://schemas.microsoft.com/office/drawing/2014/main" id="{6133A933-E33A-7C4E-9F6E-7A6804D992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Espace réservé de la date 4">
            <a:extLst>
              <a:ext uri="{FF2B5EF4-FFF2-40B4-BE49-F238E27FC236}">
                <a16:creationId xmlns:a16="http://schemas.microsoft.com/office/drawing/2014/main" id="{80D1B877-377D-D349-A9B5-734615FDFF59}"/>
              </a:ext>
            </a:extLst>
          </p:cNvPr>
          <p:cNvSpPr>
            <a:spLocks noGrp="1"/>
          </p:cNvSpPr>
          <p:nvPr>
            <p:ph type="dt" sz="half" idx="10"/>
          </p:nvPr>
        </p:nvSpPr>
        <p:spPr/>
        <p:txBody>
          <a:bodyPr/>
          <a:lstStyle/>
          <a:p>
            <a:fld id="{D4E86278-F344-A543-A9B4-AAA68C904B8F}" type="datetime1">
              <a:rPr lang="fr-CH" smtClean="0"/>
              <a:t>17.01.23</a:t>
            </a:fld>
            <a:endParaRPr lang="fr-FR"/>
          </a:p>
        </p:txBody>
      </p:sp>
      <p:sp>
        <p:nvSpPr>
          <p:cNvPr id="6" name="Espace réservé du pied de page 5">
            <a:extLst>
              <a:ext uri="{FF2B5EF4-FFF2-40B4-BE49-F238E27FC236}">
                <a16:creationId xmlns:a16="http://schemas.microsoft.com/office/drawing/2014/main" id="{895DC6BE-CA37-5942-8A3C-63D9CE76C3A7}"/>
              </a:ext>
            </a:extLst>
          </p:cNvPr>
          <p:cNvSpPr>
            <a:spLocks noGrp="1"/>
          </p:cNvSpPr>
          <p:nvPr>
            <p:ph type="ftr" sz="quarter" idx="11"/>
          </p:nvPr>
        </p:nvSpPr>
        <p:spPr/>
        <p:txBody>
          <a:bodyPr/>
          <a:lstStyle/>
          <a:p>
            <a:r>
              <a:rPr lang="fr-FR"/>
              <a:t>Nom du document</a:t>
            </a:r>
          </a:p>
        </p:txBody>
      </p:sp>
      <p:sp>
        <p:nvSpPr>
          <p:cNvPr id="7" name="Espace réservé du numéro de diapositive 6">
            <a:extLst>
              <a:ext uri="{FF2B5EF4-FFF2-40B4-BE49-F238E27FC236}">
                <a16:creationId xmlns:a16="http://schemas.microsoft.com/office/drawing/2014/main" id="{9070A59D-7055-F044-9823-0ECE27A06040}"/>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1076699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5C6F2E-AE83-DD4B-9FFF-90ED0D4F0418}"/>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Espace réservé du texte 2">
            <a:extLst>
              <a:ext uri="{FF2B5EF4-FFF2-40B4-BE49-F238E27FC236}">
                <a16:creationId xmlns:a16="http://schemas.microsoft.com/office/drawing/2014/main" id="{727E4E54-7AB0-E544-AEA6-844E22048F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Espace réservé du contenu 3">
            <a:extLst>
              <a:ext uri="{FF2B5EF4-FFF2-40B4-BE49-F238E27FC236}">
                <a16:creationId xmlns:a16="http://schemas.microsoft.com/office/drawing/2014/main" id="{86B4FC4E-EDAE-7642-9B78-AFFA35F421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Espace réservé du texte 4">
            <a:extLst>
              <a:ext uri="{FF2B5EF4-FFF2-40B4-BE49-F238E27FC236}">
                <a16:creationId xmlns:a16="http://schemas.microsoft.com/office/drawing/2014/main" id="{4B37B944-7FF1-A94A-9517-D63D0AB791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Espace réservé du contenu 5">
            <a:extLst>
              <a:ext uri="{FF2B5EF4-FFF2-40B4-BE49-F238E27FC236}">
                <a16:creationId xmlns:a16="http://schemas.microsoft.com/office/drawing/2014/main" id="{649DFED9-037B-4745-96CE-8AA75241A1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e la date 6">
            <a:extLst>
              <a:ext uri="{FF2B5EF4-FFF2-40B4-BE49-F238E27FC236}">
                <a16:creationId xmlns:a16="http://schemas.microsoft.com/office/drawing/2014/main" id="{952E0646-5871-1645-BE88-9E0EF9348346}"/>
              </a:ext>
            </a:extLst>
          </p:cNvPr>
          <p:cNvSpPr>
            <a:spLocks noGrp="1"/>
          </p:cNvSpPr>
          <p:nvPr>
            <p:ph type="dt" sz="half" idx="10"/>
          </p:nvPr>
        </p:nvSpPr>
        <p:spPr/>
        <p:txBody>
          <a:bodyPr/>
          <a:lstStyle/>
          <a:p>
            <a:fld id="{D0430025-C5F0-FE4A-8DE0-40C7160978F2}" type="datetime1">
              <a:rPr lang="fr-CH" smtClean="0"/>
              <a:t>17.01.23</a:t>
            </a:fld>
            <a:endParaRPr lang="fr-FR"/>
          </a:p>
        </p:txBody>
      </p:sp>
      <p:sp>
        <p:nvSpPr>
          <p:cNvPr id="8" name="Espace réservé du pied de page 7">
            <a:extLst>
              <a:ext uri="{FF2B5EF4-FFF2-40B4-BE49-F238E27FC236}">
                <a16:creationId xmlns:a16="http://schemas.microsoft.com/office/drawing/2014/main" id="{AE060015-DC15-FC4A-9A5F-7ABCC1D13FBA}"/>
              </a:ext>
            </a:extLst>
          </p:cNvPr>
          <p:cNvSpPr>
            <a:spLocks noGrp="1"/>
          </p:cNvSpPr>
          <p:nvPr>
            <p:ph type="ftr" sz="quarter" idx="11"/>
          </p:nvPr>
        </p:nvSpPr>
        <p:spPr/>
        <p:txBody>
          <a:bodyPr/>
          <a:lstStyle/>
          <a:p>
            <a:r>
              <a:rPr lang="fr-FR"/>
              <a:t>Nom du document</a:t>
            </a:r>
          </a:p>
        </p:txBody>
      </p:sp>
      <p:sp>
        <p:nvSpPr>
          <p:cNvPr id="9" name="Espace réservé du numéro de diapositive 8">
            <a:extLst>
              <a:ext uri="{FF2B5EF4-FFF2-40B4-BE49-F238E27FC236}">
                <a16:creationId xmlns:a16="http://schemas.microsoft.com/office/drawing/2014/main" id="{9D45ADE3-8A1F-1C40-9AAC-A9BE1E726D6C}"/>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12181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2187EB-E993-D94D-A78E-7C4A0D3160AC}"/>
              </a:ext>
            </a:extLst>
          </p:cNvPr>
          <p:cNvSpPr>
            <a:spLocks noGrp="1"/>
          </p:cNvSpPr>
          <p:nvPr>
            <p:ph type="title"/>
          </p:nvPr>
        </p:nvSpPr>
        <p:spPr/>
        <p:txBody>
          <a:bodyPr/>
          <a:lstStyle/>
          <a:p>
            <a:r>
              <a:rPr lang="en-US"/>
              <a:t>Click to edit Master title style</a:t>
            </a:r>
            <a:endParaRPr lang="fr-FR"/>
          </a:p>
        </p:txBody>
      </p:sp>
      <p:sp>
        <p:nvSpPr>
          <p:cNvPr id="3" name="Espace réservé de la date 2">
            <a:extLst>
              <a:ext uri="{FF2B5EF4-FFF2-40B4-BE49-F238E27FC236}">
                <a16:creationId xmlns:a16="http://schemas.microsoft.com/office/drawing/2014/main" id="{DA01F054-967A-D440-A149-6CE84C028874}"/>
              </a:ext>
            </a:extLst>
          </p:cNvPr>
          <p:cNvSpPr>
            <a:spLocks noGrp="1"/>
          </p:cNvSpPr>
          <p:nvPr>
            <p:ph type="dt" sz="half" idx="10"/>
          </p:nvPr>
        </p:nvSpPr>
        <p:spPr/>
        <p:txBody>
          <a:bodyPr/>
          <a:lstStyle/>
          <a:p>
            <a:fld id="{BF9714C5-A08E-6E40-B9FA-F05530D650C3}" type="datetime1">
              <a:rPr lang="fr-CH" smtClean="0"/>
              <a:t>17.01.23</a:t>
            </a:fld>
            <a:endParaRPr lang="fr-FR"/>
          </a:p>
        </p:txBody>
      </p:sp>
      <p:sp>
        <p:nvSpPr>
          <p:cNvPr id="4" name="Espace réservé du pied de page 3">
            <a:extLst>
              <a:ext uri="{FF2B5EF4-FFF2-40B4-BE49-F238E27FC236}">
                <a16:creationId xmlns:a16="http://schemas.microsoft.com/office/drawing/2014/main" id="{3154E2D6-DF95-EB4C-9B4C-C0D2C86A453D}"/>
              </a:ext>
            </a:extLst>
          </p:cNvPr>
          <p:cNvSpPr>
            <a:spLocks noGrp="1"/>
          </p:cNvSpPr>
          <p:nvPr>
            <p:ph type="ftr" sz="quarter" idx="11"/>
          </p:nvPr>
        </p:nvSpPr>
        <p:spPr/>
        <p:txBody>
          <a:bodyPr/>
          <a:lstStyle/>
          <a:p>
            <a:r>
              <a:rPr lang="fr-FR"/>
              <a:t>Nom du document</a:t>
            </a:r>
          </a:p>
        </p:txBody>
      </p:sp>
      <p:sp>
        <p:nvSpPr>
          <p:cNvPr id="5" name="Espace réservé du numéro de diapositive 4">
            <a:extLst>
              <a:ext uri="{FF2B5EF4-FFF2-40B4-BE49-F238E27FC236}">
                <a16:creationId xmlns:a16="http://schemas.microsoft.com/office/drawing/2014/main" id="{2507BA77-8529-C048-9AB4-B5F85A0F0666}"/>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3569616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8697BD8-149B-D546-96ED-C550925149A1}"/>
              </a:ext>
            </a:extLst>
          </p:cNvPr>
          <p:cNvSpPr>
            <a:spLocks noGrp="1"/>
          </p:cNvSpPr>
          <p:nvPr>
            <p:ph type="dt" sz="half" idx="10"/>
          </p:nvPr>
        </p:nvSpPr>
        <p:spPr/>
        <p:txBody>
          <a:bodyPr/>
          <a:lstStyle/>
          <a:p>
            <a:fld id="{D8C08E73-CFF4-A54A-AF10-2722AFF90F09}" type="datetime1">
              <a:rPr lang="fr-CH" smtClean="0"/>
              <a:t>17.01.23</a:t>
            </a:fld>
            <a:endParaRPr lang="fr-FR"/>
          </a:p>
        </p:txBody>
      </p:sp>
      <p:sp>
        <p:nvSpPr>
          <p:cNvPr id="3" name="Espace réservé du pied de page 2">
            <a:extLst>
              <a:ext uri="{FF2B5EF4-FFF2-40B4-BE49-F238E27FC236}">
                <a16:creationId xmlns:a16="http://schemas.microsoft.com/office/drawing/2014/main" id="{80964202-BF45-1E44-BBCB-756C729A9379}"/>
              </a:ext>
            </a:extLst>
          </p:cNvPr>
          <p:cNvSpPr>
            <a:spLocks noGrp="1"/>
          </p:cNvSpPr>
          <p:nvPr>
            <p:ph type="ftr" sz="quarter" idx="11"/>
          </p:nvPr>
        </p:nvSpPr>
        <p:spPr/>
        <p:txBody>
          <a:bodyPr/>
          <a:lstStyle/>
          <a:p>
            <a:r>
              <a:rPr lang="fr-FR"/>
              <a:t>Nom du document</a:t>
            </a:r>
          </a:p>
        </p:txBody>
      </p:sp>
      <p:sp>
        <p:nvSpPr>
          <p:cNvPr id="4" name="Espace réservé du numéro de diapositive 3">
            <a:extLst>
              <a:ext uri="{FF2B5EF4-FFF2-40B4-BE49-F238E27FC236}">
                <a16:creationId xmlns:a16="http://schemas.microsoft.com/office/drawing/2014/main" id="{C97EBACC-86A1-DE4D-95D4-0D64A57E4705}"/>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3483618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F3615D-6336-2D4F-BE3F-531498A6A5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Espace réservé du contenu 2">
            <a:extLst>
              <a:ext uri="{FF2B5EF4-FFF2-40B4-BE49-F238E27FC236}">
                <a16:creationId xmlns:a16="http://schemas.microsoft.com/office/drawing/2014/main" id="{3CD5ACB9-5A96-9340-A413-D7374C20EA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u texte 3">
            <a:extLst>
              <a:ext uri="{FF2B5EF4-FFF2-40B4-BE49-F238E27FC236}">
                <a16:creationId xmlns:a16="http://schemas.microsoft.com/office/drawing/2014/main" id="{CAD1C2A3-737E-E34C-A27F-D0843E39ED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Espace réservé de la date 4">
            <a:extLst>
              <a:ext uri="{FF2B5EF4-FFF2-40B4-BE49-F238E27FC236}">
                <a16:creationId xmlns:a16="http://schemas.microsoft.com/office/drawing/2014/main" id="{E9A4D2B5-3FAE-AF4E-B6C7-6A3D6B16639A}"/>
              </a:ext>
            </a:extLst>
          </p:cNvPr>
          <p:cNvSpPr>
            <a:spLocks noGrp="1"/>
          </p:cNvSpPr>
          <p:nvPr>
            <p:ph type="dt" sz="half" idx="10"/>
          </p:nvPr>
        </p:nvSpPr>
        <p:spPr/>
        <p:txBody>
          <a:bodyPr/>
          <a:lstStyle/>
          <a:p>
            <a:fld id="{5B0864CD-2DC6-0046-A7A7-85CAC23B3FC1}" type="datetime1">
              <a:rPr lang="fr-CH" smtClean="0"/>
              <a:t>17.01.23</a:t>
            </a:fld>
            <a:endParaRPr lang="fr-FR"/>
          </a:p>
        </p:txBody>
      </p:sp>
      <p:sp>
        <p:nvSpPr>
          <p:cNvPr id="6" name="Espace réservé du pied de page 5">
            <a:extLst>
              <a:ext uri="{FF2B5EF4-FFF2-40B4-BE49-F238E27FC236}">
                <a16:creationId xmlns:a16="http://schemas.microsoft.com/office/drawing/2014/main" id="{E38A839A-D6CB-1C4D-8FAE-9F21734B280D}"/>
              </a:ext>
            </a:extLst>
          </p:cNvPr>
          <p:cNvSpPr>
            <a:spLocks noGrp="1"/>
          </p:cNvSpPr>
          <p:nvPr>
            <p:ph type="ftr" sz="quarter" idx="11"/>
          </p:nvPr>
        </p:nvSpPr>
        <p:spPr/>
        <p:txBody>
          <a:bodyPr/>
          <a:lstStyle/>
          <a:p>
            <a:r>
              <a:rPr lang="fr-FR"/>
              <a:t>Nom du document</a:t>
            </a:r>
          </a:p>
        </p:txBody>
      </p:sp>
      <p:sp>
        <p:nvSpPr>
          <p:cNvPr id="7" name="Espace réservé du numéro de diapositive 6">
            <a:extLst>
              <a:ext uri="{FF2B5EF4-FFF2-40B4-BE49-F238E27FC236}">
                <a16:creationId xmlns:a16="http://schemas.microsoft.com/office/drawing/2014/main" id="{C6CE3E74-8677-2645-89B3-DCBF027B8705}"/>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1923101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70AF34-9694-354A-8324-8E916A20A9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Espace réservé pour une image  2">
            <a:extLst>
              <a:ext uri="{FF2B5EF4-FFF2-40B4-BE49-F238E27FC236}">
                <a16:creationId xmlns:a16="http://schemas.microsoft.com/office/drawing/2014/main" id="{E6EDA662-8D13-8649-BF39-566CDA4309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r-FR"/>
          </a:p>
        </p:txBody>
      </p:sp>
      <p:sp>
        <p:nvSpPr>
          <p:cNvPr id="4" name="Espace réservé du texte 3">
            <a:extLst>
              <a:ext uri="{FF2B5EF4-FFF2-40B4-BE49-F238E27FC236}">
                <a16:creationId xmlns:a16="http://schemas.microsoft.com/office/drawing/2014/main" id="{8C6B9624-461E-F54A-9430-03D557AFC3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Espace réservé de la date 4">
            <a:extLst>
              <a:ext uri="{FF2B5EF4-FFF2-40B4-BE49-F238E27FC236}">
                <a16:creationId xmlns:a16="http://schemas.microsoft.com/office/drawing/2014/main" id="{EC812713-52A3-CF47-B9D8-F172953A1762}"/>
              </a:ext>
            </a:extLst>
          </p:cNvPr>
          <p:cNvSpPr>
            <a:spLocks noGrp="1"/>
          </p:cNvSpPr>
          <p:nvPr>
            <p:ph type="dt" sz="half" idx="10"/>
          </p:nvPr>
        </p:nvSpPr>
        <p:spPr/>
        <p:txBody>
          <a:bodyPr/>
          <a:lstStyle/>
          <a:p>
            <a:fld id="{67DE4790-EB22-2B4B-8B42-897FD70FC7A8}" type="datetime1">
              <a:rPr lang="fr-CH" smtClean="0"/>
              <a:t>17.01.23</a:t>
            </a:fld>
            <a:endParaRPr lang="fr-FR"/>
          </a:p>
        </p:txBody>
      </p:sp>
      <p:sp>
        <p:nvSpPr>
          <p:cNvPr id="6" name="Espace réservé du pied de page 5">
            <a:extLst>
              <a:ext uri="{FF2B5EF4-FFF2-40B4-BE49-F238E27FC236}">
                <a16:creationId xmlns:a16="http://schemas.microsoft.com/office/drawing/2014/main" id="{6D250073-9931-C64D-8987-5D2305AB6EFE}"/>
              </a:ext>
            </a:extLst>
          </p:cNvPr>
          <p:cNvSpPr>
            <a:spLocks noGrp="1"/>
          </p:cNvSpPr>
          <p:nvPr>
            <p:ph type="ftr" sz="quarter" idx="11"/>
          </p:nvPr>
        </p:nvSpPr>
        <p:spPr/>
        <p:txBody>
          <a:bodyPr/>
          <a:lstStyle/>
          <a:p>
            <a:r>
              <a:rPr lang="fr-FR"/>
              <a:t>Nom du document</a:t>
            </a:r>
          </a:p>
        </p:txBody>
      </p:sp>
      <p:sp>
        <p:nvSpPr>
          <p:cNvPr id="7" name="Espace réservé du numéro de diapositive 6">
            <a:extLst>
              <a:ext uri="{FF2B5EF4-FFF2-40B4-BE49-F238E27FC236}">
                <a16:creationId xmlns:a16="http://schemas.microsoft.com/office/drawing/2014/main" id="{E9C12B55-758C-164E-A8FD-956DD62DF9EB}"/>
              </a:ext>
            </a:extLst>
          </p:cNvPr>
          <p:cNvSpPr>
            <a:spLocks noGrp="1"/>
          </p:cNvSpPr>
          <p:nvPr>
            <p:ph type="sldNum" sz="quarter" idx="12"/>
          </p:nvPr>
        </p:nvSpPr>
        <p:spPr/>
        <p:txBody>
          <a:bodyPr/>
          <a:lstStyle/>
          <a:p>
            <a:fld id="{8E3CC093-9A9D-C544-94A5-E7BE4B6BE7D0}" type="slidenum">
              <a:rPr lang="fr-FR" smtClean="0"/>
              <a:t>‹N°›</a:t>
            </a:fld>
            <a:endParaRPr lang="fr-FR"/>
          </a:p>
        </p:txBody>
      </p:sp>
    </p:spTree>
    <p:extLst>
      <p:ext uri="{BB962C8B-B14F-4D97-AF65-F5344CB8AC3E}">
        <p14:creationId xmlns:p14="http://schemas.microsoft.com/office/powerpoint/2010/main" val="2725661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A86A5DA-44AE-8A47-9C63-2C9F2C89A2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0D5E0ADA-1BB9-7342-919D-B3828DBB48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86B6427-6647-4B4F-97BE-FB6507D645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DM Sans" pitchFamily="2" charset="77"/>
              </a:defRPr>
            </a:lvl1pPr>
          </a:lstStyle>
          <a:p>
            <a:fld id="{29EE2765-60CC-1249-AF1D-23A9E3B43B22}" type="datetime1">
              <a:rPr lang="fr-CH" smtClean="0"/>
              <a:pPr/>
              <a:t>17.01.23</a:t>
            </a:fld>
            <a:endParaRPr lang="fr-FR" dirty="0"/>
          </a:p>
        </p:txBody>
      </p:sp>
      <p:sp>
        <p:nvSpPr>
          <p:cNvPr id="5" name="Espace réservé du pied de page 4">
            <a:extLst>
              <a:ext uri="{FF2B5EF4-FFF2-40B4-BE49-F238E27FC236}">
                <a16:creationId xmlns:a16="http://schemas.microsoft.com/office/drawing/2014/main" id="{18B320F3-E633-4348-AAA1-AB1F972320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DM Sans" pitchFamily="2" charset="77"/>
              </a:defRPr>
            </a:lvl1pPr>
          </a:lstStyle>
          <a:p>
            <a:r>
              <a:rPr lang="fr-FR" dirty="0"/>
              <a:t>Nom du document</a:t>
            </a:r>
          </a:p>
        </p:txBody>
      </p:sp>
      <p:sp>
        <p:nvSpPr>
          <p:cNvPr id="6" name="Espace réservé du numéro de diapositive 5">
            <a:extLst>
              <a:ext uri="{FF2B5EF4-FFF2-40B4-BE49-F238E27FC236}">
                <a16:creationId xmlns:a16="http://schemas.microsoft.com/office/drawing/2014/main" id="{AA4B8A3D-734A-7540-B3DE-9CFF996B5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DM Sans" pitchFamily="2" charset="77"/>
              </a:defRPr>
            </a:lvl1pPr>
          </a:lstStyle>
          <a:p>
            <a:fld id="{8E3CC093-9A9D-C544-94A5-E7BE4B6BE7D0}" type="slidenum">
              <a:rPr lang="fr-FR" smtClean="0"/>
              <a:pPr/>
              <a:t>‹N°›</a:t>
            </a:fld>
            <a:endParaRPr lang="fr-FR" dirty="0"/>
          </a:p>
        </p:txBody>
      </p:sp>
    </p:spTree>
    <p:extLst>
      <p:ext uri="{BB962C8B-B14F-4D97-AF65-F5344CB8AC3E}">
        <p14:creationId xmlns:p14="http://schemas.microsoft.com/office/powerpoint/2010/main" val="964158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b="0" i="0" kern="1200">
          <a:solidFill>
            <a:schemeClr val="tx1"/>
          </a:solidFill>
          <a:latin typeface="DM Sans"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DM Sans"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DM Sans"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DM Sans"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DM Sans"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DM Sans"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climateactionaccelerator.org/events/webinar_how_to_widely_deploy_and_make_solar_energy_las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8.jpe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9FC55C-4331-4062-A228-F382CA53D5ED}"/>
              </a:ext>
            </a:extLst>
          </p:cNvPr>
          <p:cNvSpPr>
            <a:spLocks noGrp="1"/>
          </p:cNvSpPr>
          <p:nvPr>
            <p:ph type="ctrTitle"/>
          </p:nvPr>
        </p:nvSpPr>
        <p:spPr>
          <a:xfrm>
            <a:off x="658268" y="2506630"/>
            <a:ext cx="6287761" cy="2448092"/>
          </a:xfrm>
        </p:spPr>
        <p:txBody>
          <a:bodyPr>
            <a:normAutofit/>
          </a:bodyPr>
          <a:lstStyle/>
          <a:p>
            <a:pPr algn="l"/>
            <a:r>
              <a:rPr lang="en-US" sz="5400" b="1" dirty="0">
                <a:solidFill>
                  <a:srgbClr val="0066FF"/>
                </a:solidFill>
                <a:latin typeface="DM Sans"/>
                <a:cs typeface="Aharoni"/>
              </a:rPr>
              <a:t>How to widely deploy and make solar energy last ?</a:t>
            </a:r>
          </a:p>
        </p:txBody>
      </p:sp>
      <p:sp>
        <p:nvSpPr>
          <p:cNvPr id="3" name="Sous-titre 2">
            <a:extLst>
              <a:ext uri="{FF2B5EF4-FFF2-40B4-BE49-F238E27FC236}">
                <a16:creationId xmlns:a16="http://schemas.microsoft.com/office/drawing/2014/main" id="{B8AB0394-1BC2-4E57-8DE0-909BBB03E498}"/>
              </a:ext>
            </a:extLst>
          </p:cNvPr>
          <p:cNvSpPr>
            <a:spLocks noGrp="1"/>
          </p:cNvSpPr>
          <p:nvPr>
            <p:ph type="subTitle" idx="1"/>
          </p:nvPr>
        </p:nvSpPr>
        <p:spPr>
          <a:xfrm>
            <a:off x="658268" y="5351947"/>
            <a:ext cx="6287761" cy="860542"/>
          </a:xfrm>
        </p:spPr>
        <p:txBody>
          <a:bodyPr>
            <a:normAutofit fontScale="70000" lnSpcReduction="20000"/>
          </a:bodyPr>
          <a:lstStyle/>
          <a:p>
            <a:pPr algn="l"/>
            <a:r>
              <a:rPr lang="en-US" sz="3200" dirty="0">
                <a:solidFill>
                  <a:srgbClr val="00D471"/>
                </a:solidFill>
              </a:rPr>
              <a:t>INTERNATIONAL AID &amp; HEALTH SECTOR </a:t>
            </a:r>
          </a:p>
          <a:p>
            <a:pPr algn="l"/>
            <a:r>
              <a:rPr lang="en-US" sz="3200" dirty="0">
                <a:solidFill>
                  <a:srgbClr val="00D471"/>
                </a:solidFill>
              </a:rPr>
              <a:t>January 17, 2023</a:t>
            </a:r>
          </a:p>
        </p:txBody>
      </p:sp>
      <p:pic>
        <p:nvPicPr>
          <p:cNvPr id="11" name="Image 10">
            <a:extLst>
              <a:ext uri="{FF2B5EF4-FFF2-40B4-BE49-F238E27FC236}">
                <a16:creationId xmlns:a16="http://schemas.microsoft.com/office/drawing/2014/main" id="{65B29049-4244-4C48-AEE3-AE3F2FDE9F09}"/>
              </a:ext>
            </a:extLst>
          </p:cNvPr>
          <p:cNvPicPr>
            <a:picLocks noChangeAspect="1"/>
          </p:cNvPicPr>
          <p:nvPr/>
        </p:nvPicPr>
        <p:blipFill>
          <a:blip r:embed="rId3"/>
          <a:srcRect/>
          <a:stretch/>
        </p:blipFill>
        <p:spPr>
          <a:xfrm>
            <a:off x="658268" y="718515"/>
            <a:ext cx="3300900" cy="852443"/>
          </a:xfrm>
          <a:prstGeom prst="rect">
            <a:avLst/>
          </a:prstGeom>
        </p:spPr>
      </p:pic>
      <p:sp>
        <p:nvSpPr>
          <p:cNvPr id="12" name="Espace réservé du numéro de diapositive 11">
            <a:extLst>
              <a:ext uri="{FF2B5EF4-FFF2-40B4-BE49-F238E27FC236}">
                <a16:creationId xmlns:a16="http://schemas.microsoft.com/office/drawing/2014/main" id="{A5F2E45E-51C7-4AA8-9E88-C915645C2589}"/>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D57F1E4F-1CFF-5643-939E-02111984F565}" type="slidenum">
              <a:rPr kumimoji="0" lang="en-US" sz="1200" u="none" strike="noStrike" kern="1200" cap="none" spc="0" normalizeH="0" baseline="0" noProof="0" smtClean="0">
                <a:ln>
                  <a:noFill/>
                </a:ln>
                <a:solidFill>
                  <a:prstClr val="white"/>
                </a:solidFill>
                <a:effectLst/>
                <a:uLnTx/>
                <a:uFillTx/>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200" u="none" strike="noStrike" kern="1200" cap="none" spc="0" normalizeH="0" baseline="0" noProof="0" dirty="0">
              <a:ln>
                <a:noFill/>
              </a:ln>
              <a:solidFill>
                <a:prstClr val="white"/>
              </a:solidFill>
              <a:effectLst/>
              <a:uLnTx/>
              <a:uFillTx/>
              <a:ea typeface="+mn-ea"/>
              <a:cs typeface="+mn-cs"/>
            </a:endParaRPr>
          </a:p>
        </p:txBody>
      </p:sp>
      <p:sp>
        <p:nvSpPr>
          <p:cNvPr id="6" name="ZoneTexte 5">
            <a:extLst>
              <a:ext uri="{FF2B5EF4-FFF2-40B4-BE49-F238E27FC236}">
                <a16:creationId xmlns:a16="http://schemas.microsoft.com/office/drawing/2014/main" id="{BE7C0AE5-666F-5846-AC42-9EE5F88B9621}"/>
              </a:ext>
            </a:extLst>
          </p:cNvPr>
          <p:cNvSpPr txBox="1"/>
          <p:nvPr/>
        </p:nvSpPr>
        <p:spPr>
          <a:xfrm>
            <a:off x="5429250" y="5529263"/>
            <a:ext cx="184731" cy="369332"/>
          </a:xfrm>
          <a:prstGeom prst="rect">
            <a:avLst/>
          </a:prstGeom>
          <a:noFill/>
        </p:spPr>
        <p:txBody>
          <a:bodyPr wrap="none" rtlCol="0">
            <a:spAutoFit/>
          </a:bodyPr>
          <a:lstStyle/>
          <a:p>
            <a:endParaRPr lang="fr-FR" dirty="0">
              <a:latin typeface="DM Sans" pitchFamily="2" charset="77"/>
            </a:endParaRPr>
          </a:p>
        </p:txBody>
      </p:sp>
      <p:sp>
        <p:nvSpPr>
          <p:cNvPr id="9" name="ZoneTexte 8">
            <a:extLst>
              <a:ext uri="{FF2B5EF4-FFF2-40B4-BE49-F238E27FC236}">
                <a16:creationId xmlns:a16="http://schemas.microsoft.com/office/drawing/2014/main" id="{0D67BCAC-52B5-A74C-BA69-D2BD2E0C192D}"/>
              </a:ext>
            </a:extLst>
          </p:cNvPr>
          <p:cNvSpPr txBox="1"/>
          <p:nvPr/>
        </p:nvSpPr>
        <p:spPr>
          <a:xfrm>
            <a:off x="2185988" y="-542925"/>
            <a:ext cx="184731" cy="369332"/>
          </a:xfrm>
          <a:prstGeom prst="rect">
            <a:avLst/>
          </a:prstGeom>
          <a:noFill/>
        </p:spPr>
        <p:txBody>
          <a:bodyPr wrap="none" rtlCol="0">
            <a:spAutoFit/>
          </a:bodyPr>
          <a:lstStyle/>
          <a:p>
            <a:endParaRPr lang="fr-FR" dirty="0">
              <a:latin typeface="DM Sans" pitchFamily="2" charset="77"/>
            </a:endParaRPr>
          </a:p>
        </p:txBody>
      </p:sp>
      <p:pic>
        <p:nvPicPr>
          <p:cNvPr id="5" name="Image 4"/>
          <p:cNvPicPr>
            <a:picLocks noChangeAspect="1"/>
          </p:cNvPicPr>
          <p:nvPr/>
        </p:nvPicPr>
        <p:blipFill rotWithShape="1">
          <a:blip r:embed="rId4" cstate="email">
            <a:extLst>
              <a:ext uri="{28A0092B-C50C-407E-A947-70E740481C1C}">
                <a14:useLocalDpi xmlns:a14="http://schemas.microsoft.com/office/drawing/2010/main"/>
              </a:ext>
            </a:extLst>
          </a:blip>
          <a:srcRect b="-394"/>
          <a:stretch/>
        </p:blipFill>
        <p:spPr>
          <a:xfrm>
            <a:off x="7200900" y="0"/>
            <a:ext cx="4991100" cy="6946900"/>
          </a:xfrm>
          <a:prstGeom prst="rect">
            <a:avLst/>
          </a:prstGeom>
        </p:spPr>
      </p:pic>
      <p:sp>
        <p:nvSpPr>
          <p:cNvPr id="8" name="Rectangle 7"/>
          <p:cNvSpPr/>
          <p:nvPr/>
        </p:nvSpPr>
        <p:spPr>
          <a:xfrm>
            <a:off x="1616761" y="1506053"/>
            <a:ext cx="1138453" cy="369332"/>
          </a:xfrm>
          <a:prstGeom prst="rect">
            <a:avLst/>
          </a:prstGeom>
        </p:spPr>
        <p:txBody>
          <a:bodyPr wrap="none">
            <a:spAutoFit/>
          </a:bodyPr>
          <a:lstStyle/>
          <a:p>
            <a:r>
              <a:rPr lang="en-CA" dirty="0">
                <a:latin typeface="DM Sans" pitchFamily="2" charset="77"/>
              </a:rPr>
              <a:t>Webinar </a:t>
            </a:r>
          </a:p>
        </p:txBody>
      </p:sp>
    </p:spTree>
    <p:extLst>
      <p:ext uri="{BB962C8B-B14F-4D97-AF65-F5344CB8AC3E}">
        <p14:creationId xmlns:p14="http://schemas.microsoft.com/office/powerpoint/2010/main" val="2288547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5"/>
          <p:cNvSpPr txBox="1"/>
          <p:nvPr/>
        </p:nvSpPr>
        <p:spPr>
          <a:xfrm>
            <a:off x="864963" y="1925568"/>
            <a:ext cx="8569982" cy="1782539"/>
          </a:xfrm>
          <a:prstGeom prst="rect">
            <a:avLst/>
          </a:prstGeom>
        </p:spPr>
        <p:txBody>
          <a:bodyPr wrap="square" lIns="0" tIns="0" rIns="0" bIns="0" rtlCol="0" anchor="t">
            <a:spAutoFit/>
          </a:bodyPr>
          <a:lstStyle/>
          <a:p>
            <a:pPr>
              <a:lnSpc>
                <a:spcPts val="1860"/>
              </a:lnSpc>
            </a:pPr>
            <a:r>
              <a:rPr lang="en-US" sz="2000" b="1" dirty="0">
                <a:solidFill>
                  <a:srgbClr val="0066FF"/>
                </a:solidFill>
                <a:latin typeface="DM Sans" pitchFamily="2" charset="77"/>
              </a:rPr>
              <a:t>PROGRAMME </a:t>
            </a:r>
          </a:p>
          <a:p>
            <a:r>
              <a:rPr lang="en-US" sz="2000" dirty="0">
                <a:latin typeface="DM Sans" pitchFamily="2" charset="77"/>
              </a:rPr>
              <a:t>1:00 PM | CAA Introduction</a:t>
            </a:r>
          </a:p>
          <a:p>
            <a:r>
              <a:rPr lang="en-US" sz="2000" dirty="0">
                <a:latin typeface="DM Sans" pitchFamily="2" charset="77"/>
              </a:rPr>
              <a:t>1:15 PM | Presentation by </a:t>
            </a:r>
            <a:r>
              <a:rPr lang="en-US" sz="2000" b="1" dirty="0">
                <a:latin typeface="DM Sans" pitchFamily="2" charset="77"/>
              </a:rPr>
              <a:t>Jim </a:t>
            </a:r>
            <a:r>
              <a:rPr lang="en-US" sz="2000" b="1" dirty="0" err="1">
                <a:latin typeface="DM Sans" pitchFamily="2" charset="77"/>
              </a:rPr>
              <a:t>Ansara</a:t>
            </a:r>
            <a:r>
              <a:rPr lang="en-US" sz="2000" b="1" dirty="0">
                <a:latin typeface="DM Sans" pitchFamily="2" charset="77"/>
              </a:rPr>
              <a:t>, Co-Founder &amp; Managing Director, Build Health International (BHI)</a:t>
            </a:r>
          </a:p>
          <a:p>
            <a:r>
              <a:rPr lang="en-US" sz="2000" dirty="0">
                <a:latin typeface="DM Sans" pitchFamily="2" charset="77"/>
              </a:rPr>
              <a:t>1:40 PM | Presentation by </a:t>
            </a:r>
            <a:r>
              <a:rPr lang="en-US" sz="2000" b="1" dirty="0">
                <a:latin typeface="DM Sans" pitchFamily="2" charset="77"/>
              </a:rPr>
              <a:t>John Keane, CEO, </a:t>
            </a:r>
            <a:r>
              <a:rPr lang="en-US" sz="2000" b="1" dirty="0" err="1">
                <a:latin typeface="DM Sans" pitchFamily="2" charset="77"/>
              </a:rPr>
              <a:t>SolarAid</a:t>
            </a:r>
            <a:r>
              <a:rPr lang="en-US" sz="2000" b="1" dirty="0">
                <a:latin typeface="DM Sans" pitchFamily="2" charset="77"/>
              </a:rPr>
              <a:t> </a:t>
            </a:r>
          </a:p>
          <a:p>
            <a:r>
              <a:rPr lang="en-US" sz="2000" dirty="0">
                <a:latin typeface="DM Sans" pitchFamily="2" charset="77"/>
              </a:rPr>
              <a:t>2:00 PM | Questions &amp; Answers, moderated by CAA</a:t>
            </a:r>
            <a:endParaRPr lang="en-US" dirty="0">
              <a:solidFill>
                <a:srgbClr val="000000"/>
              </a:solidFill>
              <a:latin typeface="DM Sans" pitchFamily="2" charset="77"/>
            </a:endParaRPr>
          </a:p>
        </p:txBody>
      </p:sp>
      <p:pic>
        <p:nvPicPr>
          <p:cNvPr id="4" name="Picture 31">
            <a:extLst>
              <a:ext uri="{FF2B5EF4-FFF2-40B4-BE49-F238E27FC236}">
                <a16:creationId xmlns:a16="http://schemas.microsoft.com/office/drawing/2014/main" id="{313C730C-A1FA-2693-662C-9440E09DD6BE}"/>
              </a:ext>
            </a:extLst>
          </p:cNvPr>
          <p:cNvPicPr>
            <a:picLocks noChangeAspect="1"/>
          </p:cNvPicPr>
          <p:nvPr/>
        </p:nvPicPr>
        <p:blipFill>
          <a:blip r:embed="rId3">
            <a:alphaModFix amt="29000"/>
          </a:blip>
          <a:srcRect t="62" b="62"/>
          <a:stretch>
            <a:fillRect/>
          </a:stretch>
        </p:blipFill>
        <p:spPr>
          <a:xfrm>
            <a:off x="11554918" y="6220918"/>
            <a:ext cx="637082" cy="637082"/>
          </a:xfrm>
          <a:prstGeom prst="rect">
            <a:avLst/>
          </a:prstGeom>
        </p:spPr>
      </p:pic>
      <p:sp>
        <p:nvSpPr>
          <p:cNvPr id="6" name="TextBox 15">
            <a:extLst>
              <a:ext uri="{FF2B5EF4-FFF2-40B4-BE49-F238E27FC236}">
                <a16:creationId xmlns:a16="http://schemas.microsoft.com/office/drawing/2014/main" id="{A05B3FA1-3801-0995-435D-56564A83AB01}"/>
              </a:ext>
            </a:extLst>
          </p:cNvPr>
          <p:cNvSpPr txBox="1"/>
          <p:nvPr/>
        </p:nvSpPr>
        <p:spPr>
          <a:xfrm>
            <a:off x="864964" y="4159920"/>
            <a:ext cx="10689954" cy="2215991"/>
          </a:xfrm>
          <a:prstGeom prst="rect">
            <a:avLst/>
          </a:prstGeom>
        </p:spPr>
        <p:txBody>
          <a:bodyPr wrap="square" lIns="0" tIns="0" rIns="0" bIns="0" rtlCol="0" anchor="t">
            <a:spAutoFit/>
          </a:bodyPr>
          <a:lstStyle/>
          <a:p>
            <a:pPr marL="285750" indent="-285750">
              <a:buFont typeface="Arial" panose="020B0604020202020204" pitchFamily="34" charset="0"/>
              <a:buChar char="•"/>
            </a:pPr>
            <a:r>
              <a:rPr lang="en-US" dirty="0">
                <a:solidFill>
                  <a:srgbClr val="000000"/>
                </a:solidFill>
                <a:latin typeface="DM Sans" pitchFamily="2" charset="77"/>
              </a:rPr>
              <a:t>This webinar is recorded and will be made available on replay on our website.</a:t>
            </a:r>
          </a:p>
          <a:p>
            <a:pPr marL="285750" indent="-285750">
              <a:buFont typeface="Arial" panose="020B0604020202020204" pitchFamily="34" charset="0"/>
              <a:buChar char="•"/>
            </a:pPr>
            <a:r>
              <a:rPr lang="en-US" dirty="0">
                <a:solidFill>
                  <a:srgbClr val="000000"/>
                </a:solidFill>
                <a:latin typeface="DM Sans" pitchFamily="2" charset="77"/>
              </a:rPr>
              <a:t>Please keep your audio and video off at all time, unless you are given the floor by the CAA moderator during the Q&amp;A session. </a:t>
            </a:r>
          </a:p>
          <a:p>
            <a:pPr marL="285750" indent="-285750">
              <a:buFont typeface="Arial" panose="020B0604020202020204" pitchFamily="34" charset="0"/>
              <a:buChar char="•"/>
            </a:pPr>
            <a:r>
              <a:rPr lang="en-US" dirty="0">
                <a:solidFill>
                  <a:srgbClr val="000000"/>
                </a:solidFill>
                <a:latin typeface="DM Sans" pitchFamily="2" charset="77"/>
              </a:rPr>
              <a:t>To ask a question, please write in the chat or raise your hand. The moderator will read questions and give the floor to attendees during the Q&amp;A session.</a:t>
            </a:r>
          </a:p>
          <a:p>
            <a:pPr marL="285750" indent="-285750">
              <a:buFont typeface="Arial" panose="020B0604020202020204" pitchFamily="34" charset="0"/>
              <a:buChar char="•"/>
            </a:pPr>
            <a:r>
              <a:rPr lang="en-US" dirty="0">
                <a:solidFill>
                  <a:srgbClr val="000000"/>
                </a:solidFill>
                <a:latin typeface="DM Sans" pitchFamily="2" charset="77"/>
              </a:rPr>
              <a:t>Our website: </a:t>
            </a:r>
            <a:r>
              <a:rPr lang="en-US" dirty="0">
                <a:solidFill>
                  <a:srgbClr val="000000"/>
                </a:solidFill>
                <a:latin typeface="DM Sans" pitchFamily="2" charset="77"/>
                <a:ea typeface="Lato"/>
                <a:cs typeface="Arial" panose="020B0604020202020204" pitchFamily="34" charset="0"/>
                <a:hlinkClick r:id="rId4"/>
              </a:rPr>
              <a:t>https://climateactionaccelerator.org/events/webinar_how_to_widely_deploy_and_make_solar_energy_last/</a:t>
            </a:r>
            <a:r>
              <a:rPr lang="en-US" dirty="0">
                <a:solidFill>
                  <a:srgbClr val="000000"/>
                </a:solidFill>
                <a:latin typeface="DM Sans" pitchFamily="2" charset="77"/>
                <a:ea typeface="Lato"/>
                <a:cs typeface="Arial" panose="020B0604020202020204" pitchFamily="34" charset="0"/>
              </a:rPr>
              <a:t> </a:t>
            </a:r>
          </a:p>
        </p:txBody>
      </p:sp>
      <p:sp>
        <p:nvSpPr>
          <p:cNvPr id="12" name="AutoShape 24">
            <a:extLst>
              <a:ext uri="{FF2B5EF4-FFF2-40B4-BE49-F238E27FC236}">
                <a16:creationId xmlns:a16="http://schemas.microsoft.com/office/drawing/2014/main" id="{5A23825C-995A-9C2C-4EBA-DA71B6B967D8}"/>
              </a:ext>
            </a:extLst>
          </p:cNvPr>
          <p:cNvSpPr/>
          <p:nvPr/>
        </p:nvSpPr>
        <p:spPr>
          <a:xfrm flipV="1">
            <a:off x="3336518" y="1185560"/>
            <a:ext cx="6392098" cy="551"/>
          </a:xfrm>
          <a:prstGeom prst="line">
            <a:avLst/>
          </a:prstGeom>
          <a:ln w="285750" cap="flat">
            <a:solidFill>
              <a:srgbClr val="00D471"/>
            </a:solidFill>
            <a:prstDash val="solid"/>
            <a:headEnd type="none" w="sm" len="sm"/>
            <a:tailEnd type="none" w="sm" len="sm"/>
          </a:ln>
        </p:spPr>
      </p:sp>
      <p:sp>
        <p:nvSpPr>
          <p:cNvPr id="13" name="TextBox 14">
            <a:extLst>
              <a:ext uri="{FF2B5EF4-FFF2-40B4-BE49-F238E27FC236}">
                <a16:creationId xmlns:a16="http://schemas.microsoft.com/office/drawing/2014/main" id="{3DFB3E29-C50E-A66C-BCBE-2062AFABA9F7}"/>
              </a:ext>
            </a:extLst>
          </p:cNvPr>
          <p:cNvSpPr txBox="1"/>
          <p:nvPr/>
        </p:nvSpPr>
        <p:spPr>
          <a:xfrm>
            <a:off x="3037044" y="799163"/>
            <a:ext cx="6691572" cy="567912"/>
          </a:xfrm>
          <a:prstGeom prst="rect">
            <a:avLst/>
          </a:prstGeom>
        </p:spPr>
        <p:txBody>
          <a:bodyPr wrap="square" lIns="0" tIns="0" rIns="0" bIns="0" rtlCol="0" anchor="t">
            <a:spAutoFit/>
          </a:bodyPr>
          <a:lstStyle/>
          <a:p>
            <a:pPr algn="ctr">
              <a:lnSpc>
                <a:spcPts val="4000"/>
              </a:lnSpc>
            </a:pPr>
            <a:r>
              <a:rPr lang="fr-CA" sz="5000" b="1" dirty="0" err="1">
                <a:latin typeface="DM Sans" pitchFamily="2" charset="77"/>
                <a:cs typeface="Aharoni" panose="02010803020104030203" pitchFamily="2" charset="-79"/>
              </a:rPr>
              <a:t>Practical</a:t>
            </a:r>
            <a:r>
              <a:rPr lang="fr-CA" sz="5000" b="1" dirty="0">
                <a:latin typeface="DM Sans" pitchFamily="2" charset="77"/>
                <a:cs typeface="Aharoni" panose="02010803020104030203" pitchFamily="2" charset="-79"/>
              </a:rPr>
              <a:t> information</a:t>
            </a:r>
            <a:endParaRPr lang="en-US" sz="5000" b="1" dirty="0">
              <a:latin typeface="DM Sans" pitchFamily="2" charset="77"/>
              <a:cs typeface="Aharoni" panose="02010803020104030203" pitchFamily="2" charset="-79"/>
            </a:endParaRPr>
          </a:p>
        </p:txBody>
      </p:sp>
    </p:spTree>
    <p:extLst>
      <p:ext uri="{BB962C8B-B14F-4D97-AF65-F5344CB8AC3E}">
        <p14:creationId xmlns:p14="http://schemas.microsoft.com/office/powerpoint/2010/main" val="1261322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2117313" y="1846268"/>
            <a:ext cx="8358276" cy="4693191"/>
          </a:xfrm>
          <a:prstGeom prst="rect">
            <a:avLst/>
          </a:prstGeom>
        </p:spPr>
      </p:pic>
      <p:pic>
        <p:nvPicPr>
          <p:cNvPr id="3" name="Picture 31">
            <a:extLst>
              <a:ext uri="{FF2B5EF4-FFF2-40B4-BE49-F238E27FC236}">
                <a16:creationId xmlns:a16="http://schemas.microsoft.com/office/drawing/2014/main" id="{57F2159C-9490-F73D-81BC-BD32391F5383}"/>
              </a:ext>
            </a:extLst>
          </p:cNvPr>
          <p:cNvPicPr>
            <a:picLocks noChangeAspect="1"/>
          </p:cNvPicPr>
          <p:nvPr/>
        </p:nvPicPr>
        <p:blipFill>
          <a:blip r:embed="rId4">
            <a:alphaModFix amt="29000"/>
          </a:blip>
          <a:srcRect t="62" b="62"/>
          <a:stretch>
            <a:fillRect/>
          </a:stretch>
        </p:blipFill>
        <p:spPr>
          <a:xfrm>
            <a:off x="11554918" y="6220918"/>
            <a:ext cx="637082" cy="637082"/>
          </a:xfrm>
          <a:prstGeom prst="rect">
            <a:avLst/>
          </a:prstGeom>
        </p:spPr>
      </p:pic>
      <p:sp>
        <p:nvSpPr>
          <p:cNvPr id="4" name="AutoShape 24">
            <a:extLst>
              <a:ext uri="{FF2B5EF4-FFF2-40B4-BE49-F238E27FC236}">
                <a16:creationId xmlns:a16="http://schemas.microsoft.com/office/drawing/2014/main" id="{A63017E4-0B34-5663-C577-2260CB0FC813}"/>
              </a:ext>
            </a:extLst>
          </p:cNvPr>
          <p:cNvSpPr/>
          <p:nvPr/>
        </p:nvSpPr>
        <p:spPr>
          <a:xfrm>
            <a:off x="2743200" y="1145752"/>
            <a:ext cx="6918593" cy="1"/>
          </a:xfrm>
          <a:prstGeom prst="line">
            <a:avLst/>
          </a:prstGeom>
          <a:ln w="285750" cap="flat">
            <a:solidFill>
              <a:srgbClr val="00D471"/>
            </a:solidFill>
            <a:prstDash val="solid"/>
            <a:headEnd type="none" w="sm" len="sm"/>
            <a:tailEnd type="none" w="sm" len="sm"/>
          </a:ln>
        </p:spPr>
      </p:sp>
      <p:sp>
        <p:nvSpPr>
          <p:cNvPr id="6" name="TextBox 14">
            <a:extLst>
              <a:ext uri="{FF2B5EF4-FFF2-40B4-BE49-F238E27FC236}">
                <a16:creationId xmlns:a16="http://schemas.microsoft.com/office/drawing/2014/main" id="{2D199D58-D0D3-2F6D-6066-8EA343456E66}"/>
              </a:ext>
            </a:extLst>
          </p:cNvPr>
          <p:cNvSpPr txBox="1"/>
          <p:nvPr/>
        </p:nvSpPr>
        <p:spPr>
          <a:xfrm>
            <a:off x="2433763" y="723558"/>
            <a:ext cx="7324473" cy="567912"/>
          </a:xfrm>
          <a:prstGeom prst="rect">
            <a:avLst/>
          </a:prstGeom>
        </p:spPr>
        <p:txBody>
          <a:bodyPr wrap="square" lIns="0" tIns="0" rIns="0" bIns="0" rtlCol="0" anchor="t">
            <a:spAutoFit/>
          </a:bodyPr>
          <a:lstStyle/>
          <a:p>
            <a:pPr algn="ctr">
              <a:lnSpc>
                <a:spcPts val="4000"/>
              </a:lnSpc>
            </a:pPr>
            <a:r>
              <a:rPr lang="fr-CA" sz="5000" b="1" dirty="0">
                <a:latin typeface="DM Sans" pitchFamily="2" charset="77"/>
                <a:cs typeface="Aharoni" panose="02010803020104030203" pitchFamily="2" charset="-79"/>
              </a:rPr>
              <a:t>An important </a:t>
            </a:r>
            <a:r>
              <a:rPr lang="fr-CA" sz="5000" b="1" dirty="0" err="1">
                <a:latin typeface="DM Sans" pitchFamily="2" charset="77"/>
                <a:cs typeface="Aharoni" panose="02010803020104030203" pitchFamily="2" charset="-79"/>
              </a:rPr>
              <a:t>reminder</a:t>
            </a:r>
            <a:endParaRPr lang="en-US" sz="5000" b="1" dirty="0">
              <a:latin typeface="DM Sans" pitchFamily="2" charset="77"/>
              <a:cs typeface="Aharoni" panose="02010803020104030203" pitchFamily="2" charset="-79"/>
            </a:endParaRPr>
          </a:p>
        </p:txBody>
      </p:sp>
    </p:spTree>
    <p:extLst>
      <p:ext uri="{BB962C8B-B14F-4D97-AF65-F5344CB8AC3E}">
        <p14:creationId xmlns:p14="http://schemas.microsoft.com/office/powerpoint/2010/main" val="1531486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7"/>
          <p:cNvSpPr txBox="1"/>
          <p:nvPr/>
        </p:nvSpPr>
        <p:spPr>
          <a:xfrm>
            <a:off x="6435084" y="1262091"/>
            <a:ext cx="4906342" cy="519053"/>
          </a:xfrm>
          <a:prstGeom prst="rect">
            <a:avLst/>
          </a:prstGeom>
        </p:spPr>
        <p:txBody>
          <a:bodyPr lIns="0" tIns="0" rIns="0" bIns="0" rtlCol="0" anchor="t">
            <a:spAutoFit/>
          </a:bodyPr>
          <a:lstStyle/>
          <a:p>
            <a:pPr>
              <a:lnSpc>
                <a:spcPts val="4000"/>
              </a:lnSpc>
            </a:pPr>
            <a:r>
              <a:rPr lang="en-US" sz="3667" b="1" dirty="0">
                <a:solidFill>
                  <a:srgbClr val="0066FF"/>
                </a:solidFill>
                <a:latin typeface="DM Sans" pitchFamily="2" charset="77"/>
                <a:cs typeface="Aharoni" panose="02010803020104030203" pitchFamily="2" charset="-79"/>
              </a:rPr>
              <a:t>Our objectives</a:t>
            </a:r>
          </a:p>
        </p:txBody>
      </p:sp>
      <p:sp>
        <p:nvSpPr>
          <p:cNvPr id="8" name="TextBox 8"/>
          <p:cNvSpPr txBox="1"/>
          <p:nvPr/>
        </p:nvSpPr>
        <p:spPr>
          <a:xfrm>
            <a:off x="6435085" y="2586009"/>
            <a:ext cx="4583680" cy="730969"/>
          </a:xfrm>
          <a:prstGeom prst="rect">
            <a:avLst/>
          </a:prstGeom>
        </p:spPr>
        <p:txBody>
          <a:bodyPr lIns="0" tIns="0" rIns="0" bIns="0" rtlCol="0" anchor="t">
            <a:spAutoFit/>
          </a:bodyPr>
          <a:lstStyle/>
          <a:p>
            <a:pPr>
              <a:lnSpc>
                <a:spcPts val="1860"/>
              </a:lnSpc>
            </a:pPr>
            <a:r>
              <a:rPr lang="en-US" dirty="0">
                <a:solidFill>
                  <a:srgbClr val="000000"/>
                </a:solidFill>
                <a:latin typeface="DM Sans" pitchFamily="2" charset="77"/>
              </a:rPr>
              <a:t>Empower organizations to at least halve their emissions by 2030 through a hub of expertise and resources.</a:t>
            </a:r>
          </a:p>
        </p:txBody>
      </p:sp>
      <p:sp>
        <p:nvSpPr>
          <p:cNvPr id="9" name="TextBox 9"/>
          <p:cNvSpPr txBox="1"/>
          <p:nvPr/>
        </p:nvSpPr>
        <p:spPr>
          <a:xfrm>
            <a:off x="6435085" y="3982352"/>
            <a:ext cx="4350559" cy="730969"/>
          </a:xfrm>
          <a:prstGeom prst="rect">
            <a:avLst/>
          </a:prstGeom>
        </p:spPr>
        <p:txBody>
          <a:bodyPr lIns="0" tIns="0" rIns="0" bIns="0" rtlCol="0" anchor="t">
            <a:spAutoFit/>
          </a:bodyPr>
          <a:lstStyle/>
          <a:p>
            <a:pPr>
              <a:lnSpc>
                <a:spcPts val="1860"/>
              </a:lnSpc>
            </a:pPr>
            <a:r>
              <a:rPr lang="en-US" dirty="0">
                <a:solidFill>
                  <a:srgbClr val="000000"/>
                </a:solidFill>
                <a:latin typeface="DM Sans" pitchFamily="2" charset="77"/>
                <a:cs typeface="Arial"/>
              </a:rPr>
              <a:t>Transform them into ambassadors of change within their networks, capable of influencing their peers.</a:t>
            </a:r>
          </a:p>
        </p:txBody>
      </p:sp>
      <p:sp>
        <p:nvSpPr>
          <p:cNvPr id="10" name="TextBox 10"/>
          <p:cNvSpPr txBox="1"/>
          <p:nvPr/>
        </p:nvSpPr>
        <p:spPr>
          <a:xfrm>
            <a:off x="6435084" y="2213854"/>
            <a:ext cx="3026415" cy="284886"/>
          </a:xfrm>
          <a:prstGeom prst="rect">
            <a:avLst/>
          </a:prstGeom>
        </p:spPr>
        <p:txBody>
          <a:bodyPr wrap="square" lIns="0" tIns="0" rIns="0" bIns="0" rtlCol="0" anchor="t">
            <a:spAutoFit/>
          </a:bodyPr>
          <a:lstStyle/>
          <a:p>
            <a:pPr>
              <a:lnSpc>
                <a:spcPts val="2239"/>
              </a:lnSpc>
            </a:pPr>
            <a:r>
              <a:rPr lang="en-US" sz="2000" dirty="0">
                <a:solidFill>
                  <a:srgbClr val="37CD7B"/>
                </a:solidFill>
                <a:latin typeface="DM Sans" pitchFamily="2" charset="77"/>
              </a:rPr>
              <a:t>EMPOWER</a:t>
            </a:r>
          </a:p>
        </p:txBody>
      </p:sp>
      <p:sp>
        <p:nvSpPr>
          <p:cNvPr id="11" name="TextBox 11"/>
          <p:cNvSpPr txBox="1"/>
          <p:nvPr/>
        </p:nvSpPr>
        <p:spPr>
          <a:xfrm>
            <a:off x="6435085" y="5445761"/>
            <a:ext cx="4753223" cy="730969"/>
          </a:xfrm>
          <a:prstGeom prst="rect">
            <a:avLst/>
          </a:prstGeom>
        </p:spPr>
        <p:txBody>
          <a:bodyPr lIns="0" tIns="0" rIns="0" bIns="0" rtlCol="0" anchor="t">
            <a:spAutoFit/>
          </a:bodyPr>
          <a:lstStyle/>
          <a:p>
            <a:pPr>
              <a:lnSpc>
                <a:spcPts val="1860"/>
              </a:lnSpc>
            </a:pPr>
            <a:r>
              <a:rPr lang="en-US" dirty="0">
                <a:solidFill>
                  <a:srgbClr val="000000"/>
                </a:solidFill>
                <a:latin typeface="DM Sans" pitchFamily="2" charset="77"/>
              </a:rPr>
              <a:t>Build a global community of action, sharing climate solutions as a universal common good, to scale up their deployment.</a:t>
            </a:r>
          </a:p>
        </p:txBody>
      </p:sp>
      <p:sp>
        <p:nvSpPr>
          <p:cNvPr id="12" name="TextBox 12"/>
          <p:cNvSpPr txBox="1"/>
          <p:nvPr/>
        </p:nvSpPr>
        <p:spPr>
          <a:xfrm>
            <a:off x="6435086" y="3631196"/>
            <a:ext cx="1734553" cy="284886"/>
          </a:xfrm>
          <a:prstGeom prst="rect">
            <a:avLst/>
          </a:prstGeom>
        </p:spPr>
        <p:txBody>
          <a:bodyPr wrap="square" lIns="0" tIns="0" rIns="0" bIns="0" rtlCol="0" anchor="t">
            <a:spAutoFit/>
          </a:bodyPr>
          <a:lstStyle/>
          <a:p>
            <a:pPr>
              <a:lnSpc>
                <a:spcPts val="2239"/>
              </a:lnSpc>
            </a:pPr>
            <a:r>
              <a:rPr lang="en-US" sz="2000" dirty="0">
                <a:solidFill>
                  <a:srgbClr val="37CD7B"/>
                </a:solidFill>
                <a:latin typeface="DM Sans" pitchFamily="2" charset="77"/>
              </a:rPr>
              <a:t>CHAMPION</a:t>
            </a:r>
          </a:p>
        </p:txBody>
      </p:sp>
      <p:sp>
        <p:nvSpPr>
          <p:cNvPr id="13" name="TextBox 13"/>
          <p:cNvSpPr txBox="1"/>
          <p:nvPr/>
        </p:nvSpPr>
        <p:spPr>
          <a:xfrm>
            <a:off x="6435086" y="5085672"/>
            <a:ext cx="1734553" cy="284886"/>
          </a:xfrm>
          <a:prstGeom prst="rect">
            <a:avLst/>
          </a:prstGeom>
        </p:spPr>
        <p:txBody>
          <a:bodyPr wrap="square" lIns="0" tIns="0" rIns="0" bIns="0" rtlCol="0" anchor="t">
            <a:spAutoFit/>
          </a:bodyPr>
          <a:lstStyle/>
          <a:p>
            <a:pPr>
              <a:lnSpc>
                <a:spcPts val="2239"/>
              </a:lnSpc>
            </a:pPr>
            <a:r>
              <a:rPr lang="en-US" sz="2000" dirty="0">
                <a:solidFill>
                  <a:srgbClr val="37CD7B"/>
                </a:solidFill>
                <a:latin typeface="DM Sans" pitchFamily="2" charset="77"/>
              </a:rPr>
              <a:t>COMMUNITY</a:t>
            </a:r>
          </a:p>
        </p:txBody>
      </p:sp>
      <p:sp>
        <p:nvSpPr>
          <p:cNvPr id="14" name="TextBox 14"/>
          <p:cNvSpPr txBox="1"/>
          <p:nvPr/>
        </p:nvSpPr>
        <p:spPr>
          <a:xfrm>
            <a:off x="685800" y="2163094"/>
            <a:ext cx="4432005" cy="525785"/>
          </a:xfrm>
          <a:prstGeom prst="rect">
            <a:avLst/>
          </a:prstGeom>
        </p:spPr>
        <p:txBody>
          <a:bodyPr wrap="square" lIns="0" tIns="0" rIns="0" bIns="0" rtlCol="0" anchor="t">
            <a:spAutoFit/>
          </a:bodyPr>
          <a:lstStyle/>
          <a:p>
            <a:pPr>
              <a:lnSpc>
                <a:spcPts val="4000"/>
              </a:lnSpc>
            </a:pPr>
            <a:r>
              <a:rPr lang="en-US" sz="3667" b="1" dirty="0">
                <a:solidFill>
                  <a:srgbClr val="0066FF"/>
                </a:solidFill>
                <a:latin typeface="DM Sans" pitchFamily="2" charset="77"/>
                <a:cs typeface="Aharoni" panose="02010803020104030203" pitchFamily="2" charset="-79"/>
              </a:rPr>
              <a:t>Who </a:t>
            </a:r>
            <a:r>
              <a:rPr lang="fr-FR" sz="3667" b="1" dirty="0">
                <a:solidFill>
                  <a:srgbClr val="0066FF"/>
                </a:solidFill>
                <a:latin typeface="DM Sans" pitchFamily="2" charset="77"/>
                <a:cs typeface="Aharoni" panose="02010803020104030203" pitchFamily="2" charset="-79"/>
              </a:rPr>
              <a:t>are </a:t>
            </a:r>
            <a:r>
              <a:rPr lang="en-US" sz="3667" b="1" dirty="0">
                <a:solidFill>
                  <a:srgbClr val="0066FF"/>
                </a:solidFill>
                <a:latin typeface="DM Sans" pitchFamily="2" charset="77"/>
                <a:cs typeface="Aharoni" panose="02010803020104030203" pitchFamily="2" charset="-79"/>
              </a:rPr>
              <a:t>we?</a:t>
            </a:r>
          </a:p>
        </p:txBody>
      </p:sp>
      <p:sp>
        <p:nvSpPr>
          <p:cNvPr id="15" name="TextBox 15"/>
          <p:cNvSpPr txBox="1"/>
          <p:nvPr/>
        </p:nvSpPr>
        <p:spPr>
          <a:xfrm>
            <a:off x="685800" y="2876550"/>
            <a:ext cx="4920521" cy="3168944"/>
          </a:xfrm>
          <a:prstGeom prst="rect">
            <a:avLst/>
          </a:prstGeom>
        </p:spPr>
        <p:txBody>
          <a:bodyPr wrap="square" lIns="0" tIns="0" rIns="0" bIns="0" rtlCol="0" anchor="t">
            <a:spAutoFit/>
          </a:bodyPr>
          <a:lstStyle/>
          <a:p>
            <a:pPr algn="just">
              <a:lnSpc>
                <a:spcPts val="1860"/>
              </a:lnSpc>
            </a:pPr>
            <a:r>
              <a:rPr lang="en-US" sz="1700" dirty="0">
                <a:solidFill>
                  <a:srgbClr val="000000"/>
                </a:solidFill>
                <a:latin typeface="DM Sans" pitchFamily="2" charset="77"/>
              </a:rPr>
              <a:t>The Climate Action Accelerator is a non-profit initiative based in Geneva that aims to mobilize a critical mass of community-based </a:t>
            </a:r>
            <a:r>
              <a:rPr lang="en-US" sz="1700" dirty="0" err="1">
                <a:solidFill>
                  <a:srgbClr val="000000"/>
                </a:solidFill>
                <a:latin typeface="DM Sans" pitchFamily="2" charset="77"/>
              </a:rPr>
              <a:t>organisations</a:t>
            </a:r>
            <a:r>
              <a:rPr lang="en-US" sz="1700" dirty="0">
                <a:solidFill>
                  <a:srgbClr val="000000"/>
                </a:solidFill>
                <a:latin typeface="DM Sans" pitchFamily="2" charset="77"/>
              </a:rPr>
              <a:t> around the world to scale up implementation of climate solutions, keep global warming well below 2°C and avoid the risk of dangerous drift. </a:t>
            </a:r>
          </a:p>
          <a:p>
            <a:pPr algn="just">
              <a:lnSpc>
                <a:spcPts val="1860"/>
              </a:lnSpc>
            </a:pPr>
            <a:endParaRPr lang="en-US" sz="1700" dirty="0">
              <a:solidFill>
                <a:srgbClr val="000000"/>
              </a:solidFill>
              <a:latin typeface="DM Sans" pitchFamily="2" charset="77"/>
            </a:endParaRPr>
          </a:p>
          <a:p>
            <a:pPr algn="just">
              <a:lnSpc>
                <a:spcPts val="1860"/>
              </a:lnSpc>
            </a:pPr>
            <a:r>
              <a:rPr lang="en-US" sz="1700" dirty="0">
                <a:solidFill>
                  <a:srgbClr val="000000"/>
                </a:solidFill>
                <a:latin typeface="DM Sans" pitchFamily="2" charset="77"/>
              </a:rPr>
              <a:t>The goal is to help move the aid, health and higher education sectors towards a radical transformation of their practices, pursuing emission reduction targets (-50% by 2030) and a 'net zero' trajectory, in line with the Paris Agreement.</a:t>
            </a:r>
            <a:endParaRPr lang="en-US" sz="1700" dirty="0">
              <a:solidFill>
                <a:srgbClr val="000000"/>
              </a:solidFill>
              <a:latin typeface="DM Sans" pitchFamily="2" charset="77"/>
              <a:ea typeface="Lato"/>
              <a:cs typeface="Arial" panose="020B0604020202020204" pitchFamily="34" charset="0"/>
            </a:endParaRPr>
          </a:p>
        </p:txBody>
      </p:sp>
      <p:pic>
        <p:nvPicPr>
          <p:cNvPr id="20" name="Image 19">
            <a:extLst>
              <a:ext uri="{FF2B5EF4-FFF2-40B4-BE49-F238E27FC236}">
                <a16:creationId xmlns:a16="http://schemas.microsoft.com/office/drawing/2014/main" id="{A5D6A642-D9C8-9031-3F34-88E75D3E8122}"/>
              </a:ext>
            </a:extLst>
          </p:cNvPr>
          <p:cNvPicPr>
            <a:picLocks noChangeAspect="1"/>
          </p:cNvPicPr>
          <p:nvPr/>
        </p:nvPicPr>
        <p:blipFill>
          <a:blip r:embed="rId3"/>
          <a:srcRect/>
          <a:stretch/>
        </p:blipFill>
        <p:spPr>
          <a:xfrm>
            <a:off x="685800" y="835869"/>
            <a:ext cx="3300900" cy="852443"/>
          </a:xfrm>
          <a:prstGeom prst="rect">
            <a:avLst/>
          </a:prstGeom>
        </p:spPr>
      </p:pic>
      <p:pic>
        <p:nvPicPr>
          <p:cNvPr id="2" name="Picture 31">
            <a:extLst>
              <a:ext uri="{FF2B5EF4-FFF2-40B4-BE49-F238E27FC236}">
                <a16:creationId xmlns:a16="http://schemas.microsoft.com/office/drawing/2014/main" id="{AB487132-AEE9-C5E2-17D9-0250A3ACB4D0}"/>
              </a:ext>
            </a:extLst>
          </p:cNvPr>
          <p:cNvPicPr>
            <a:picLocks noChangeAspect="1"/>
          </p:cNvPicPr>
          <p:nvPr/>
        </p:nvPicPr>
        <p:blipFill>
          <a:blip r:embed="rId4">
            <a:alphaModFix amt="29000"/>
          </a:blip>
          <a:srcRect t="62" b="62"/>
          <a:stretch>
            <a:fillRect/>
          </a:stretch>
        </p:blipFill>
        <p:spPr>
          <a:xfrm>
            <a:off x="11554918" y="6220918"/>
            <a:ext cx="637082" cy="637082"/>
          </a:xfrm>
          <a:prstGeom prst="rect">
            <a:avLst/>
          </a:prstGeom>
        </p:spPr>
      </p:pic>
    </p:spTree>
    <p:extLst>
      <p:ext uri="{BB962C8B-B14F-4D97-AF65-F5344CB8AC3E}">
        <p14:creationId xmlns:p14="http://schemas.microsoft.com/office/powerpoint/2010/main" val="271012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0" y="5486224"/>
            <a:ext cx="12192000" cy="1371777"/>
            <a:chOff x="0" y="0"/>
            <a:chExt cx="6671512" cy="962880"/>
          </a:xfrm>
        </p:grpSpPr>
        <p:sp>
          <p:nvSpPr>
            <p:cNvPr id="4" name="Freeform 4"/>
            <p:cNvSpPr/>
            <p:nvPr/>
          </p:nvSpPr>
          <p:spPr>
            <a:xfrm>
              <a:off x="0" y="0"/>
              <a:ext cx="6671512" cy="962880"/>
            </a:xfrm>
            <a:custGeom>
              <a:avLst/>
              <a:gdLst/>
              <a:ahLst/>
              <a:cxnLst/>
              <a:rect l="l" t="t" r="r" b="b"/>
              <a:pathLst>
                <a:path w="6671512" h="962880">
                  <a:moveTo>
                    <a:pt x="0" y="0"/>
                  </a:moveTo>
                  <a:lnTo>
                    <a:pt x="6671512" y="0"/>
                  </a:lnTo>
                  <a:lnTo>
                    <a:pt x="6671512" y="962880"/>
                  </a:lnTo>
                  <a:lnTo>
                    <a:pt x="0" y="962880"/>
                  </a:lnTo>
                  <a:close/>
                </a:path>
              </a:pathLst>
            </a:custGeom>
            <a:solidFill>
              <a:srgbClr val="D3E4FF">
                <a:alpha val="19608"/>
              </a:srgbClr>
            </a:solidFill>
          </p:spPr>
        </p:sp>
      </p:grpSp>
      <p:pic>
        <p:nvPicPr>
          <p:cNvPr id="5" name="Picture 5"/>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7598552" y="5472615"/>
            <a:ext cx="4052962" cy="1339166"/>
          </a:xfrm>
          <a:prstGeom prst="rect">
            <a:avLst/>
          </a:prstGeom>
        </p:spPr>
      </p:pic>
      <p:pic>
        <p:nvPicPr>
          <p:cNvPr id="6" name="Picture 6"/>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a:xfrm>
            <a:off x="1618559" y="3129389"/>
            <a:ext cx="2661645" cy="462461"/>
          </a:xfrm>
          <a:prstGeom prst="rect">
            <a:avLst/>
          </a:prstGeom>
        </p:spPr>
      </p:pic>
      <p:pic>
        <p:nvPicPr>
          <p:cNvPr id="7" name="Picture 7"/>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a:xfrm>
            <a:off x="2095802" y="3919771"/>
            <a:ext cx="1963052" cy="504785"/>
          </a:xfrm>
          <a:prstGeom prst="rect">
            <a:avLst/>
          </a:prstGeom>
        </p:spPr>
      </p:pic>
      <p:pic>
        <p:nvPicPr>
          <p:cNvPr id="8" name="Picture 8"/>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a:xfrm>
            <a:off x="540486" y="3487474"/>
            <a:ext cx="826372" cy="949853"/>
          </a:xfrm>
          <a:prstGeom prst="rect">
            <a:avLst/>
          </a:prstGeom>
        </p:spPr>
      </p:pic>
      <p:pic>
        <p:nvPicPr>
          <p:cNvPr id="9" name="Picture 9"/>
          <p:cNvPicPr>
            <a:picLocks noChangeAspect="1"/>
          </p:cNvPicPr>
          <p:nvPr/>
        </p:nvPicPr>
        <p:blipFill>
          <a:blip r:embed="rId7" cstate="email">
            <a:extLst>
              <a:ext uri="{28A0092B-C50C-407E-A947-70E740481C1C}">
                <a14:useLocalDpi xmlns:a14="http://schemas.microsoft.com/office/drawing/2010/main"/>
              </a:ext>
            </a:extLst>
          </a:blip>
          <a:srcRect/>
          <a:stretch>
            <a:fillRect/>
          </a:stretch>
        </p:blipFill>
        <p:spPr>
          <a:xfrm>
            <a:off x="6273810" y="3129389"/>
            <a:ext cx="1094866" cy="833011"/>
          </a:xfrm>
          <a:prstGeom prst="rect">
            <a:avLst/>
          </a:prstGeom>
        </p:spPr>
      </p:pic>
      <p:pic>
        <p:nvPicPr>
          <p:cNvPr id="10" name="Picture 10"/>
          <p:cNvPicPr>
            <a:picLocks noChangeAspect="1"/>
          </p:cNvPicPr>
          <p:nvPr/>
        </p:nvPicPr>
        <p:blipFill>
          <a:blip r:embed="rId8" cstate="email">
            <a:extLst>
              <a:ext uri="{28A0092B-C50C-407E-A947-70E740481C1C}">
                <a14:useLocalDpi xmlns:a14="http://schemas.microsoft.com/office/drawing/2010/main"/>
              </a:ext>
            </a:extLst>
          </a:blip>
          <a:srcRect/>
          <a:stretch>
            <a:fillRect/>
          </a:stretch>
        </p:blipFill>
        <p:spPr>
          <a:xfrm>
            <a:off x="3409090" y="4471520"/>
            <a:ext cx="1328213" cy="847277"/>
          </a:xfrm>
          <a:prstGeom prst="rect">
            <a:avLst/>
          </a:prstGeom>
        </p:spPr>
      </p:pic>
      <p:pic>
        <p:nvPicPr>
          <p:cNvPr id="11" name="Picture 11"/>
          <p:cNvPicPr>
            <a:picLocks noChangeAspect="1"/>
          </p:cNvPicPr>
          <p:nvPr/>
        </p:nvPicPr>
        <p:blipFill>
          <a:blip r:embed="rId9" cstate="email">
            <a:extLst>
              <a:ext uri="{28A0092B-C50C-407E-A947-70E740481C1C}">
                <a14:useLocalDpi xmlns:a14="http://schemas.microsoft.com/office/drawing/2010/main"/>
              </a:ext>
            </a:extLst>
          </a:blip>
          <a:srcRect/>
          <a:stretch>
            <a:fillRect/>
          </a:stretch>
        </p:blipFill>
        <p:spPr>
          <a:xfrm>
            <a:off x="1000716" y="4812001"/>
            <a:ext cx="1948666" cy="506796"/>
          </a:xfrm>
          <a:prstGeom prst="rect">
            <a:avLst/>
          </a:prstGeom>
        </p:spPr>
      </p:pic>
      <p:pic>
        <p:nvPicPr>
          <p:cNvPr id="12" name="Picture 12"/>
          <p:cNvPicPr>
            <a:picLocks noChangeAspect="1"/>
          </p:cNvPicPr>
          <p:nvPr/>
        </p:nvPicPr>
        <p:blipFill>
          <a:blip r:embed="rId10" cstate="email">
            <a:extLst>
              <a:ext uri="{28A0092B-C50C-407E-A947-70E740481C1C}">
                <a14:useLocalDpi xmlns:a14="http://schemas.microsoft.com/office/drawing/2010/main"/>
              </a:ext>
            </a:extLst>
          </a:blip>
          <a:srcRect/>
          <a:stretch>
            <a:fillRect/>
          </a:stretch>
        </p:blipFill>
        <p:spPr>
          <a:xfrm>
            <a:off x="5064390" y="4390034"/>
            <a:ext cx="1337357" cy="675365"/>
          </a:xfrm>
          <a:prstGeom prst="rect">
            <a:avLst/>
          </a:prstGeom>
        </p:spPr>
      </p:pic>
      <p:pic>
        <p:nvPicPr>
          <p:cNvPr id="13" name="Picture 13"/>
          <p:cNvPicPr>
            <a:picLocks noChangeAspect="1"/>
          </p:cNvPicPr>
          <p:nvPr/>
        </p:nvPicPr>
        <p:blipFill>
          <a:blip r:embed="rId11" cstate="email">
            <a:extLst>
              <a:ext uri="{28A0092B-C50C-407E-A947-70E740481C1C}">
                <a14:useLocalDpi xmlns:a14="http://schemas.microsoft.com/office/drawing/2010/main"/>
              </a:ext>
            </a:extLst>
          </a:blip>
          <a:srcRect/>
          <a:stretch>
            <a:fillRect/>
          </a:stretch>
        </p:blipFill>
        <p:spPr>
          <a:xfrm>
            <a:off x="4787798" y="3003526"/>
            <a:ext cx="848444" cy="991849"/>
          </a:xfrm>
          <a:prstGeom prst="rect">
            <a:avLst/>
          </a:prstGeom>
        </p:spPr>
      </p:pic>
      <p:pic>
        <p:nvPicPr>
          <p:cNvPr id="14" name="Picture 14"/>
          <p:cNvPicPr>
            <a:picLocks noChangeAspect="1"/>
          </p:cNvPicPr>
          <p:nvPr/>
        </p:nvPicPr>
        <p:blipFill>
          <a:blip r:embed="rId12" cstate="email">
            <a:extLst>
              <a:ext uri="{28A0092B-C50C-407E-A947-70E740481C1C}">
                <a14:useLocalDpi xmlns:a14="http://schemas.microsoft.com/office/drawing/2010/main"/>
              </a:ext>
            </a:extLst>
          </a:blip>
          <a:srcRect/>
          <a:stretch>
            <a:fillRect/>
          </a:stretch>
        </p:blipFill>
        <p:spPr>
          <a:xfrm>
            <a:off x="6821243" y="4526754"/>
            <a:ext cx="2135111" cy="736810"/>
          </a:xfrm>
          <a:prstGeom prst="rect">
            <a:avLst/>
          </a:prstGeom>
        </p:spPr>
      </p:pic>
      <p:pic>
        <p:nvPicPr>
          <p:cNvPr id="15" name="Picture 15"/>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a:xfrm>
            <a:off x="9205919" y="4321970"/>
            <a:ext cx="2720159" cy="941593"/>
          </a:xfrm>
          <a:prstGeom prst="rect">
            <a:avLst/>
          </a:prstGeom>
        </p:spPr>
      </p:pic>
      <p:pic>
        <p:nvPicPr>
          <p:cNvPr id="16" name="Picture 16"/>
          <p:cNvPicPr>
            <a:picLocks noChangeAspect="1"/>
          </p:cNvPicPr>
          <p:nvPr/>
        </p:nvPicPr>
        <p:blipFill>
          <a:blip r:embed="rId14"/>
          <a:srcRect/>
          <a:stretch>
            <a:fillRect/>
          </a:stretch>
        </p:blipFill>
        <p:spPr>
          <a:xfrm>
            <a:off x="8019932" y="3036501"/>
            <a:ext cx="3631582" cy="925899"/>
          </a:xfrm>
          <a:prstGeom prst="rect">
            <a:avLst/>
          </a:prstGeom>
        </p:spPr>
      </p:pic>
      <p:sp>
        <p:nvSpPr>
          <p:cNvPr id="17" name="TextBox 17"/>
          <p:cNvSpPr txBox="1"/>
          <p:nvPr/>
        </p:nvSpPr>
        <p:spPr>
          <a:xfrm>
            <a:off x="3540231" y="706203"/>
            <a:ext cx="5111537" cy="567912"/>
          </a:xfrm>
          <a:prstGeom prst="rect">
            <a:avLst/>
          </a:prstGeom>
        </p:spPr>
        <p:txBody>
          <a:bodyPr wrap="square" lIns="0" tIns="0" rIns="0" bIns="0" rtlCol="0" anchor="t">
            <a:spAutoFit/>
          </a:bodyPr>
          <a:lstStyle/>
          <a:p>
            <a:pPr algn="ctr">
              <a:lnSpc>
                <a:spcPts val="4000"/>
              </a:lnSpc>
            </a:pPr>
            <a:r>
              <a:rPr lang="en-US" sz="5000" b="1" dirty="0">
                <a:solidFill>
                  <a:srgbClr val="0066FF"/>
                </a:solidFill>
                <a:latin typeface="DM Sans" pitchFamily="2" charset="77"/>
                <a:cs typeface="Aharoni" panose="02010803020104030203" pitchFamily="2" charset="-79"/>
              </a:rPr>
              <a:t>Our partners</a:t>
            </a:r>
          </a:p>
        </p:txBody>
      </p:sp>
      <p:sp>
        <p:nvSpPr>
          <p:cNvPr id="18" name="TextBox 18"/>
          <p:cNvSpPr txBox="1"/>
          <p:nvPr/>
        </p:nvSpPr>
        <p:spPr>
          <a:xfrm>
            <a:off x="646715" y="1828498"/>
            <a:ext cx="11004799" cy="884858"/>
          </a:xfrm>
          <a:prstGeom prst="rect">
            <a:avLst/>
          </a:prstGeom>
        </p:spPr>
        <p:txBody>
          <a:bodyPr wrap="square" lIns="0" tIns="0" rIns="0" bIns="0" rtlCol="0" anchor="t">
            <a:spAutoFit/>
          </a:bodyPr>
          <a:lstStyle/>
          <a:p>
            <a:pPr algn="ctr">
              <a:lnSpc>
                <a:spcPts val="2333"/>
              </a:lnSpc>
              <a:spcBef>
                <a:spcPct val="0"/>
              </a:spcBef>
            </a:pPr>
            <a:r>
              <a:rPr lang="en-US" dirty="0">
                <a:solidFill>
                  <a:srgbClr val="000000"/>
                </a:solidFill>
                <a:latin typeface="DM Sans" pitchFamily="2" charset="77"/>
              </a:rPr>
              <a:t>16 aid </a:t>
            </a:r>
            <a:r>
              <a:rPr lang="en-US" dirty="0" err="1">
                <a:solidFill>
                  <a:srgbClr val="000000"/>
                </a:solidFill>
                <a:latin typeface="DM Sans" pitchFamily="2" charset="77"/>
              </a:rPr>
              <a:t>organisations</a:t>
            </a:r>
            <a:r>
              <a:rPr lang="en-US" dirty="0">
                <a:solidFill>
                  <a:srgbClr val="000000"/>
                </a:solidFill>
                <a:latin typeface="DM Sans" pitchFamily="2" charset="77"/>
              </a:rPr>
              <a:t> have joined the Climate Action Accelerator and committed to reducing their emissions by 50% by 2030. They benefit from operational support and a dedicated resource center, increased public engagement and visibility, and a chance to inspire a greater domino effect in society.</a:t>
            </a:r>
          </a:p>
        </p:txBody>
      </p:sp>
      <p:sp>
        <p:nvSpPr>
          <p:cNvPr id="19" name="TextBox 19"/>
          <p:cNvSpPr txBox="1"/>
          <p:nvPr/>
        </p:nvSpPr>
        <p:spPr>
          <a:xfrm>
            <a:off x="225083" y="5758049"/>
            <a:ext cx="6565700" cy="791883"/>
          </a:xfrm>
          <a:prstGeom prst="rect">
            <a:avLst/>
          </a:prstGeom>
        </p:spPr>
        <p:txBody>
          <a:bodyPr wrap="square" lIns="0" tIns="0" rIns="0" bIns="0" rtlCol="0" anchor="t">
            <a:spAutoFit/>
          </a:bodyPr>
          <a:lstStyle/>
          <a:p>
            <a:pPr algn="ctr">
              <a:lnSpc>
                <a:spcPts val="2147"/>
              </a:lnSpc>
              <a:spcBef>
                <a:spcPct val="0"/>
              </a:spcBef>
            </a:pPr>
            <a:r>
              <a:rPr lang="en-US" sz="1400" dirty="0">
                <a:solidFill>
                  <a:srgbClr val="000000"/>
                </a:solidFill>
                <a:latin typeface="DM Sans" pitchFamily="2" charset="77"/>
              </a:rPr>
              <a:t>CAA is an official partner of the UNFCCC's Race to Zero, which allows us to link our operational work to the global climate agenda and integrate our partner organizations into the global effort towards a net-zero sustainable future.</a:t>
            </a:r>
          </a:p>
        </p:txBody>
      </p:sp>
    </p:spTree>
    <p:extLst>
      <p:ext uri="{BB962C8B-B14F-4D97-AF65-F5344CB8AC3E}">
        <p14:creationId xmlns:p14="http://schemas.microsoft.com/office/powerpoint/2010/main" val="2172945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5"/>
          <p:cNvSpPr txBox="1"/>
          <p:nvPr/>
        </p:nvSpPr>
        <p:spPr>
          <a:xfrm>
            <a:off x="1000429" y="2901576"/>
            <a:ext cx="11191571" cy="1661993"/>
          </a:xfrm>
          <a:prstGeom prst="rect">
            <a:avLst/>
          </a:prstGeom>
        </p:spPr>
        <p:txBody>
          <a:bodyPr wrap="square" lIns="0" tIns="0" rIns="0" bIns="0" numCol="2" rtlCol="0" anchor="t">
            <a:spAutoFit/>
          </a:bodyPr>
          <a:lstStyle/>
          <a:p>
            <a:r>
              <a:rPr lang="fr-CA" b="1" dirty="0" err="1">
                <a:latin typeface="DM Sans" pitchFamily="2" charset="77"/>
              </a:rPr>
              <a:t>Nuclear</a:t>
            </a:r>
            <a:r>
              <a:rPr lang="fr-CA" dirty="0">
                <a:latin typeface="DM Sans" pitchFamily="2" charset="77"/>
              </a:rPr>
              <a:t> → 6 g CO2-eq / kWh</a:t>
            </a:r>
          </a:p>
          <a:p>
            <a:r>
              <a:rPr lang="fr-CA" b="1" dirty="0" err="1">
                <a:latin typeface="DM Sans" pitchFamily="2" charset="77"/>
              </a:rPr>
              <a:t>Hydropower</a:t>
            </a:r>
            <a:r>
              <a:rPr lang="fr-CA" dirty="0">
                <a:latin typeface="DM Sans" pitchFamily="2" charset="77"/>
              </a:rPr>
              <a:t> → 12 g CO2-eq / kWh</a:t>
            </a:r>
          </a:p>
          <a:p>
            <a:r>
              <a:rPr lang="fr-CA" b="1" dirty="0">
                <a:latin typeface="DM Sans" pitchFamily="2" charset="77"/>
              </a:rPr>
              <a:t>Wind power</a:t>
            </a:r>
            <a:r>
              <a:rPr lang="fr-CA" dirty="0">
                <a:latin typeface="DM Sans" pitchFamily="2" charset="77"/>
              </a:rPr>
              <a:t> → 15 g CO2-eq / kWh</a:t>
            </a:r>
          </a:p>
          <a:p>
            <a:r>
              <a:rPr lang="fr-CA" b="1" dirty="0">
                <a:latin typeface="DM Sans" pitchFamily="2" charset="77"/>
              </a:rPr>
              <a:t>Solar </a:t>
            </a:r>
            <a:r>
              <a:rPr lang="fr-CA" b="1" dirty="0" err="1">
                <a:latin typeface="DM Sans" pitchFamily="2" charset="77"/>
              </a:rPr>
              <a:t>photovoltaic</a:t>
            </a:r>
            <a:r>
              <a:rPr lang="fr-CA" b="1" dirty="0">
                <a:latin typeface="DM Sans" pitchFamily="2" charset="77"/>
              </a:rPr>
              <a:t> </a:t>
            </a:r>
            <a:r>
              <a:rPr lang="fr-CA" b="1" dirty="0" err="1">
                <a:latin typeface="DM Sans" pitchFamily="2" charset="77"/>
              </a:rPr>
              <a:t>energy</a:t>
            </a:r>
            <a:r>
              <a:rPr lang="fr-CA" dirty="0">
                <a:latin typeface="DM Sans" pitchFamily="2" charset="77"/>
              </a:rPr>
              <a:t> → 44 g CO2-eq / kWh</a:t>
            </a:r>
          </a:p>
          <a:p>
            <a:endParaRPr lang="fr-CA" dirty="0">
              <a:latin typeface="DM Sans" pitchFamily="2" charset="77"/>
            </a:endParaRPr>
          </a:p>
          <a:p>
            <a:endParaRPr lang="fr-CA" dirty="0">
              <a:latin typeface="DM Sans" pitchFamily="2" charset="77"/>
            </a:endParaRPr>
          </a:p>
          <a:p>
            <a:r>
              <a:rPr lang="fr-CA" b="1" dirty="0">
                <a:latin typeface="DM Sans" pitchFamily="2" charset="77"/>
              </a:rPr>
              <a:t>Natural </a:t>
            </a:r>
            <a:r>
              <a:rPr lang="fr-CA" b="1" dirty="0" err="1">
                <a:latin typeface="DM Sans" pitchFamily="2" charset="77"/>
              </a:rPr>
              <a:t>gas</a:t>
            </a:r>
            <a:r>
              <a:rPr lang="fr-CA" dirty="0">
                <a:latin typeface="DM Sans" pitchFamily="2" charset="77"/>
              </a:rPr>
              <a:t> → 418g CO2-eq / kWh</a:t>
            </a:r>
          </a:p>
          <a:p>
            <a:r>
              <a:rPr lang="fr-CA" b="1" dirty="0">
                <a:latin typeface="DM Sans" pitchFamily="2" charset="77"/>
              </a:rPr>
              <a:t>Fuel </a:t>
            </a:r>
            <a:r>
              <a:rPr lang="fr-CA" b="1" dirty="0" err="1">
                <a:latin typeface="DM Sans" pitchFamily="2" charset="77"/>
              </a:rPr>
              <a:t>oil</a:t>
            </a:r>
            <a:r>
              <a:rPr lang="fr-CA" dirty="0">
                <a:latin typeface="DM Sans" pitchFamily="2" charset="77"/>
              </a:rPr>
              <a:t> → 730g CO2-eq / kWh</a:t>
            </a:r>
          </a:p>
          <a:p>
            <a:r>
              <a:rPr lang="fr-CA" b="1" dirty="0">
                <a:latin typeface="DM Sans" pitchFamily="2" charset="77"/>
              </a:rPr>
              <a:t>Coal</a:t>
            </a:r>
            <a:r>
              <a:rPr lang="fr-CA" dirty="0">
                <a:latin typeface="DM Sans" pitchFamily="2" charset="77"/>
              </a:rPr>
              <a:t> → 1058g CO2-eq / kWh</a:t>
            </a:r>
            <a:endParaRPr lang="en-US" dirty="0">
              <a:solidFill>
                <a:srgbClr val="000000"/>
              </a:solidFill>
              <a:latin typeface="DM Sans" pitchFamily="2" charset="77"/>
            </a:endParaRPr>
          </a:p>
        </p:txBody>
      </p:sp>
      <p:pic>
        <p:nvPicPr>
          <p:cNvPr id="4" name="Picture 31">
            <a:extLst>
              <a:ext uri="{FF2B5EF4-FFF2-40B4-BE49-F238E27FC236}">
                <a16:creationId xmlns:a16="http://schemas.microsoft.com/office/drawing/2014/main" id="{313C730C-A1FA-2693-662C-9440E09DD6BE}"/>
              </a:ext>
            </a:extLst>
          </p:cNvPr>
          <p:cNvPicPr>
            <a:picLocks noChangeAspect="1"/>
          </p:cNvPicPr>
          <p:nvPr/>
        </p:nvPicPr>
        <p:blipFill>
          <a:blip r:embed="rId3">
            <a:alphaModFix amt="29000"/>
          </a:blip>
          <a:srcRect t="62" b="62"/>
          <a:stretch>
            <a:fillRect/>
          </a:stretch>
        </p:blipFill>
        <p:spPr>
          <a:xfrm>
            <a:off x="11554918" y="6220918"/>
            <a:ext cx="637082" cy="637082"/>
          </a:xfrm>
          <a:prstGeom prst="rect">
            <a:avLst/>
          </a:prstGeom>
        </p:spPr>
      </p:pic>
      <p:sp>
        <p:nvSpPr>
          <p:cNvPr id="12" name="AutoShape 24">
            <a:extLst>
              <a:ext uri="{FF2B5EF4-FFF2-40B4-BE49-F238E27FC236}">
                <a16:creationId xmlns:a16="http://schemas.microsoft.com/office/drawing/2014/main" id="{5A23825C-995A-9C2C-4EBA-DA71B6B967D8}"/>
              </a:ext>
            </a:extLst>
          </p:cNvPr>
          <p:cNvSpPr/>
          <p:nvPr/>
        </p:nvSpPr>
        <p:spPr>
          <a:xfrm>
            <a:off x="3766824" y="1145614"/>
            <a:ext cx="5567181" cy="6291"/>
          </a:xfrm>
          <a:prstGeom prst="line">
            <a:avLst/>
          </a:prstGeom>
          <a:ln w="285750" cap="flat">
            <a:solidFill>
              <a:srgbClr val="00D471"/>
            </a:solidFill>
            <a:prstDash val="solid"/>
            <a:headEnd type="none" w="sm" len="sm"/>
            <a:tailEnd type="none" w="sm" len="sm"/>
          </a:ln>
        </p:spPr>
      </p:sp>
      <p:sp>
        <p:nvSpPr>
          <p:cNvPr id="13" name="TextBox 14">
            <a:extLst>
              <a:ext uri="{FF2B5EF4-FFF2-40B4-BE49-F238E27FC236}">
                <a16:creationId xmlns:a16="http://schemas.microsoft.com/office/drawing/2014/main" id="{3DFB3E29-C50E-A66C-BCBE-2062AFABA9F7}"/>
              </a:ext>
            </a:extLst>
          </p:cNvPr>
          <p:cNvSpPr txBox="1"/>
          <p:nvPr/>
        </p:nvSpPr>
        <p:spPr>
          <a:xfrm>
            <a:off x="3037044" y="799163"/>
            <a:ext cx="6691572" cy="512961"/>
          </a:xfrm>
          <a:prstGeom prst="rect">
            <a:avLst/>
          </a:prstGeom>
        </p:spPr>
        <p:txBody>
          <a:bodyPr wrap="square" lIns="0" tIns="0" rIns="0" bIns="0" rtlCol="0" anchor="t">
            <a:spAutoFit/>
          </a:bodyPr>
          <a:lstStyle/>
          <a:p>
            <a:pPr algn="ctr">
              <a:lnSpc>
                <a:spcPts val="4000"/>
              </a:lnSpc>
            </a:pPr>
            <a:r>
              <a:rPr lang="fr-CA" sz="5000" b="1" dirty="0" err="1">
                <a:latin typeface="DM Sans" pitchFamily="2" charset="77"/>
                <a:cs typeface="Aharoni" panose="02010803020104030203" pitchFamily="2" charset="-79"/>
              </a:rPr>
              <a:t>Why</a:t>
            </a:r>
            <a:r>
              <a:rPr lang="fr-CA" sz="5000" b="1" dirty="0">
                <a:latin typeface="DM Sans" pitchFamily="2" charset="77"/>
                <a:cs typeface="Aharoni" panose="02010803020104030203" pitchFamily="2" charset="-79"/>
              </a:rPr>
              <a:t> Solar </a:t>
            </a:r>
            <a:r>
              <a:rPr lang="fr-CA" sz="5000" b="1" dirty="0" err="1">
                <a:latin typeface="DM Sans" pitchFamily="2" charset="77"/>
                <a:cs typeface="Aharoni" panose="02010803020104030203" pitchFamily="2" charset="-79"/>
              </a:rPr>
              <a:t>Energy</a:t>
            </a:r>
            <a:r>
              <a:rPr lang="fr-CA" sz="5000" b="1" dirty="0">
                <a:latin typeface="DM Sans" pitchFamily="2" charset="77"/>
                <a:cs typeface="Aharoni" panose="02010803020104030203" pitchFamily="2" charset="-79"/>
              </a:rPr>
              <a:t> ? </a:t>
            </a:r>
            <a:endParaRPr lang="en-US" sz="5000" b="1" dirty="0">
              <a:latin typeface="DM Sans" pitchFamily="2" charset="77"/>
              <a:cs typeface="Aharoni" panose="02010803020104030203" pitchFamily="2" charset="-79"/>
            </a:endParaRPr>
          </a:p>
        </p:txBody>
      </p:sp>
      <p:sp>
        <p:nvSpPr>
          <p:cNvPr id="3" name="Rectangle 2"/>
          <p:cNvSpPr/>
          <p:nvPr/>
        </p:nvSpPr>
        <p:spPr>
          <a:xfrm>
            <a:off x="892551" y="2357180"/>
            <a:ext cx="10797834" cy="400110"/>
          </a:xfrm>
          <a:prstGeom prst="rect">
            <a:avLst/>
          </a:prstGeom>
        </p:spPr>
        <p:txBody>
          <a:bodyPr wrap="square">
            <a:spAutoFit/>
          </a:bodyPr>
          <a:lstStyle/>
          <a:p>
            <a:r>
              <a:rPr lang="en-US" sz="2000" b="1" dirty="0">
                <a:solidFill>
                  <a:srgbClr val="0066FF"/>
                </a:solidFill>
                <a:latin typeface="DM Sans" pitchFamily="2" charset="77"/>
              </a:rPr>
              <a:t>GREENHOUSE GAS EMISSIONS PER 1 KWH OF ELECTRICITY PRODUCED </a:t>
            </a:r>
            <a:r>
              <a:rPr lang="en-US" sz="1400" b="1" dirty="0">
                <a:solidFill>
                  <a:srgbClr val="0066FF"/>
                </a:solidFill>
                <a:latin typeface="DM Sans" pitchFamily="2" charset="77"/>
              </a:rPr>
              <a:t>(ADEME)</a:t>
            </a:r>
          </a:p>
        </p:txBody>
      </p:sp>
      <p:sp>
        <p:nvSpPr>
          <p:cNvPr id="10" name="Rectangle 9"/>
          <p:cNvSpPr/>
          <p:nvPr/>
        </p:nvSpPr>
        <p:spPr>
          <a:xfrm>
            <a:off x="892551" y="4786319"/>
            <a:ext cx="10797834" cy="400110"/>
          </a:xfrm>
          <a:prstGeom prst="rect">
            <a:avLst/>
          </a:prstGeom>
        </p:spPr>
        <p:txBody>
          <a:bodyPr wrap="square">
            <a:spAutoFit/>
          </a:bodyPr>
          <a:lstStyle/>
          <a:p>
            <a:r>
              <a:rPr lang="en-US" sz="2000" b="1" dirty="0">
                <a:solidFill>
                  <a:srgbClr val="0066FF"/>
                </a:solidFill>
                <a:latin typeface="DM Sans" pitchFamily="2" charset="77"/>
              </a:rPr>
              <a:t>AN OPPORTUNITY FOR THE AID &amp; HEALTH SECTORS</a:t>
            </a:r>
            <a:endParaRPr lang="en-US" sz="1050" b="1" dirty="0">
              <a:solidFill>
                <a:srgbClr val="0066FF"/>
              </a:solidFill>
              <a:latin typeface="DM Sans" pitchFamily="2" charset="77"/>
            </a:endParaRPr>
          </a:p>
        </p:txBody>
      </p:sp>
      <p:sp>
        <p:nvSpPr>
          <p:cNvPr id="11" name="TextBox 15"/>
          <p:cNvSpPr txBox="1"/>
          <p:nvPr/>
        </p:nvSpPr>
        <p:spPr>
          <a:xfrm>
            <a:off x="1000429" y="5235776"/>
            <a:ext cx="11022238" cy="646331"/>
          </a:xfrm>
          <a:prstGeom prst="rect">
            <a:avLst/>
          </a:prstGeom>
        </p:spPr>
        <p:txBody>
          <a:bodyPr wrap="square" lIns="0" tIns="0" rIns="0" bIns="0" numCol="1" rtlCol="0" anchor="t">
            <a:spAutoFit/>
          </a:bodyPr>
          <a:lstStyle/>
          <a:p>
            <a:pPr fontAlgn="base"/>
            <a:r>
              <a:rPr lang="en-US" sz="2400" b="1" dirty="0">
                <a:latin typeface="DM Sans" pitchFamily="2" charset="77"/>
              </a:rPr>
              <a:t>11 365 – </a:t>
            </a:r>
            <a:r>
              <a:rPr lang="en-US" sz="2400" dirty="0">
                <a:latin typeface="DM Sans" pitchFamily="2" charset="77"/>
              </a:rPr>
              <a:t>Number of fuel generators used by six UN organizations and ICRC</a:t>
            </a:r>
          </a:p>
          <a:p>
            <a:pPr fontAlgn="base"/>
            <a:r>
              <a:rPr lang="en-US" dirty="0">
                <a:latin typeface="DM Sans" pitchFamily="2" charset="77"/>
              </a:rPr>
              <a:t>​</a:t>
            </a:r>
          </a:p>
        </p:txBody>
      </p:sp>
    </p:spTree>
    <p:extLst>
      <p:ext uri="{BB962C8B-B14F-4D97-AF65-F5344CB8AC3E}">
        <p14:creationId xmlns:p14="http://schemas.microsoft.com/office/powerpoint/2010/main" val="109381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4">
            <a:extLst>
              <a:ext uri="{FF2B5EF4-FFF2-40B4-BE49-F238E27FC236}">
                <a16:creationId xmlns:a16="http://schemas.microsoft.com/office/drawing/2014/main" id="{034B9806-1641-52FA-8EAD-97A1E8D5239A}"/>
              </a:ext>
            </a:extLst>
          </p:cNvPr>
          <p:cNvSpPr/>
          <p:nvPr/>
        </p:nvSpPr>
        <p:spPr>
          <a:xfrm flipV="1">
            <a:off x="3223967" y="1272617"/>
            <a:ext cx="6052008" cy="18853"/>
          </a:xfrm>
          <a:prstGeom prst="line">
            <a:avLst/>
          </a:prstGeom>
          <a:ln w="285750" cap="flat">
            <a:solidFill>
              <a:srgbClr val="00D471"/>
            </a:solidFill>
            <a:prstDash val="solid"/>
            <a:headEnd type="none" w="sm" len="sm"/>
            <a:tailEnd type="none" w="sm" len="sm"/>
          </a:ln>
        </p:spPr>
      </p:sp>
      <p:sp>
        <p:nvSpPr>
          <p:cNvPr id="3" name="Sous-titre 2">
            <a:extLst>
              <a:ext uri="{FF2B5EF4-FFF2-40B4-BE49-F238E27FC236}">
                <a16:creationId xmlns:a16="http://schemas.microsoft.com/office/drawing/2014/main" id="{B8AB0394-1BC2-4E57-8DE0-909BBB03E498}"/>
              </a:ext>
            </a:extLst>
          </p:cNvPr>
          <p:cNvSpPr>
            <a:spLocks noGrp="1"/>
          </p:cNvSpPr>
          <p:nvPr>
            <p:ph type="subTitle" idx="1"/>
          </p:nvPr>
        </p:nvSpPr>
        <p:spPr>
          <a:xfrm>
            <a:off x="1535733" y="5110604"/>
            <a:ext cx="4111625" cy="1110314"/>
          </a:xfrm>
        </p:spPr>
        <p:txBody>
          <a:bodyPr>
            <a:noAutofit/>
          </a:bodyPr>
          <a:lstStyle/>
          <a:p>
            <a:r>
              <a:rPr lang="en-US" dirty="0">
                <a:solidFill>
                  <a:srgbClr val="37CD7B"/>
                </a:solidFill>
              </a:rPr>
              <a:t>Jim </a:t>
            </a:r>
            <a:r>
              <a:rPr lang="en-US" dirty="0" err="1">
                <a:solidFill>
                  <a:srgbClr val="37CD7B"/>
                </a:solidFill>
              </a:rPr>
              <a:t>Ansara</a:t>
            </a:r>
            <a:r>
              <a:rPr lang="en-US" dirty="0">
                <a:solidFill>
                  <a:srgbClr val="37CD7B"/>
                </a:solidFill>
              </a:rPr>
              <a:t>, Co-Founder &amp; Managing Director, Build Health International (BHI)</a:t>
            </a:r>
          </a:p>
        </p:txBody>
      </p:sp>
      <p:sp>
        <p:nvSpPr>
          <p:cNvPr id="9" name="ZoneTexte 8">
            <a:extLst>
              <a:ext uri="{FF2B5EF4-FFF2-40B4-BE49-F238E27FC236}">
                <a16:creationId xmlns:a16="http://schemas.microsoft.com/office/drawing/2014/main" id="{0D67BCAC-52B5-A74C-BA69-D2BD2E0C192D}"/>
              </a:ext>
            </a:extLst>
          </p:cNvPr>
          <p:cNvSpPr txBox="1"/>
          <p:nvPr/>
        </p:nvSpPr>
        <p:spPr>
          <a:xfrm>
            <a:off x="2185988" y="-542925"/>
            <a:ext cx="184731" cy="369332"/>
          </a:xfrm>
          <a:prstGeom prst="rect">
            <a:avLst/>
          </a:prstGeom>
          <a:noFill/>
        </p:spPr>
        <p:txBody>
          <a:bodyPr wrap="none" rtlCol="0">
            <a:spAutoFit/>
          </a:bodyPr>
          <a:lstStyle/>
          <a:p>
            <a:endParaRPr lang="fr-FR" dirty="0">
              <a:latin typeface="DM Sans" pitchFamily="2" charset="77"/>
            </a:endParaRPr>
          </a:p>
        </p:txBody>
      </p:sp>
      <p:sp>
        <p:nvSpPr>
          <p:cNvPr id="13" name="TextBox 14"/>
          <p:cNvSpPr txBox="1"/>
          <p:nvPr/>
        </p:nvSpPr>
        <p:spPr>
          <a:xfrm>
            <a:off x="2750214" y="910084"/>
            <a:ext cx="6691572" cy="567912"/>
          </a:xfrm>
          <a:prstGeom prst="rect">
            <a:avLst/>
          </a:prstGeom>
        </p:spPr>
        <p:txBody>
          <a:bodyPr wrap="square" lIns="0" tIns="0" rIns="0" bIns="0" rtlCol="0" anchor="t">
            <a:spAutoFit/>
          </a:bodyPr>
          <a:lstStyle/>
          <a:p>
            <a:pPr algn="ctr">
              <a:lnSpc>
                <a:spcPts val="4000"/>
              </a:lnSpc>
            </a:pPr>
            <a:r>
              <a:rPr lang="fr-CA" sz="5000" b="1" dirty="0">
                <a:latin typeface="DM Sans" pitchFamily="2" charset="77"/>
                <a:cs typeface="Aharoni" panose="02010803020104030203" pitchFamily="2" charset="-79"/>
              </a:rPr>
              <a:t>Our speakers </a:t>
            </a:r>
            <a:r>
              <a:rPr lang="fr-CA" sz="5000" b="1" dirty="0" err="1">
                <a:latin typeface="DM Sans" pitchFamily="2" charset="77"/>
                <a:cs typeface="Aharoni" panose="02010803020104030203" pitchFamily="2" charset="-79"/>
              </a:rPr>
              <a:t>today</a:t>
            </a:r>
            <a:endParaRPr lang="en-US" sz="5000" b="1" dirty="0">
              <a:latin typeface="DM Sans" pitchFamily="2" charset="77"/>
              <a:cs typeface="Aharoni" panose="02010803020104030203" pitchFamily="2" charset="-79"/>
            </a:endParaRPr>
          </a:p>
        </p:txBody>
      </p:sp>
      <p:grpSp>
        <p:nvGrpSpPr>
          <p:cNvPr id="15" name="Groupe 14"/>
          <p:cNvGrpSpPr/>
          <p:nvPr/>
        </p:nvGrpSpPr>
        <p:grpSpPr>
          <a:xfrm>
            <a:off x="1535733" y="2245742"/>
            <a:ext cx="9364375" cy="2729461"/>
            <a:chOff x="1409990" y="2654176"/>
            <a:chExt cx="9364375" cy="2729461"/>
          </a:xfrm>
        </p:grpSpPr>
        <p:pic>
          <p:nvPicPr>
            <p:cNvPr id="7" name="Image 6"/>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409990" y="2656259"/>
              <a:ext cx="4111625" cy="2727378"/>
            </a:xfrm>
            <a:prstGeom prst="rect">
              <a:avLst/>
            </a:prstGeom>
          </p:spPr>
        </p:pic>
        <p:pic>
          <p:nvPicPr>
            <p:cNvPr id="8" name="Image 7"/>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6446835" y="2654176"/>
              <a:ext cx="4327530" cy="2715157"/>
            </a:xfrm>
            <a:prstGeom prst="rect">
              <a:avLst/>
            </a:prstGeom>
          </p:spPr>
        </p:pic>
      </p:grpSp>
      <p:sp>
        <p:nvSpPr>
          <p:cNvPr id="16" name="Sous-titre 2">
            <a:extLst>
              <a:ext uri="{FF2B5EF4-FFF2-40B4-BE49-F238E27FC236}">
                <a16:creationId xmlns:a16="http://schemas.microsoft.com/office/drawing/2014/main" id="{B8AB0394-1BC2-4E57-8DE0-909BBB03E498}"/>
              </a:ext>
            </a:extLst>
          </p:cNvPr>
          <p:cNvSpPr txBox="1">
            <a:spLocks/>
          </p:cNvSpPr>
          <p:nvPr/>
        </p:nvSpPr>
        <p:spPr>
          <a:xfrm>
            <a:off x="6699941" y="5191886"/>
            <a:ext cx="4327530" cy="83731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b="0" i="0" kern="1200">
                <a:solidFill>
                  <a:schemeClr val="tx1"/>
                </a:solidFill>
                <a:latin typeface="DM Sans" pitchFamily="2" charset="77"/>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b="0" i="0" kern="1200">
                <a:solidFill>
                  <a:schemeClr val="tx1"/>
                </a:solidFill>
                <a:latin typeface="DM Sans" pitchFamily="2" charset="77"/>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b="0" i="0" kern="1200">
                <a:solidFill>
                  <a:schemeClr val="tx1"/>
                </a:solidFill>
                <a:latin typeface="DM Sans" pitchFamily="2" charset="77"/>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b="0" i="0" kern="1200">
                <a:solidFill>
                  <a:schemeClr val="tx1"/>
                </a:solidFill>
                <a:latin typeface="DM Sans" pitchFamily="2" charset="77"/>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b="0" i="0" kern="1200">
                <a:solidFill>
                  <a:schemeClr val="tx1"/>
                </a:solidFill>
                <a:latin typeface="DM Sans" pitchFamily="2" charset="77"/>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00D471"/>
                </a:solidFill>
              </a:rPr>
              <a:t>John Keane,</a:t>
            </a:r>
            <a:br>
              <a:rPr lang="en-US" dirty="0">
                <a:solidFill>
                  <a:srgbClr val="00D471"/>
                </a:solidFill>
              </a:rPr>
            </a:br>
            <a:r>
              <a:rPr lang="en-US" dirty="0">
                <a:solidFill>
                  <a:srgbClr val="00D471"/>
                </a:solidFill>
              </a:rPr>
              <a:t>CEO, Solar Aid</a:t>
            </a:r>
          </a:p>
        </p:txBody>
      </p:sp>
      <p:pic>
        <p:nvPicPr>
          <p:cNvPr id="2" name="Picture 31">
            <a:extLst>
              <a:ext uri="{FF2B5EF4-FFF2-40B4-BE49-F238E27FC236}">
                <a16:creationId xmlns:a16="http://schemas.microsoft.com/office/drawing/2014/main" id="{9804B991-DDA8-58C1-E07F-F285BDA8F18A}"/>
              </a:ext>
            </a:extLst>
          </p:cNvPr>
          <p:cNvPicPr>
            <a:picLocks noChangeAspect="1"/>
          </p:cNvPicPr>
          <p:nvPr/>
        </p:nvPicPr>
        <p:blipFill>
          <a:blip r:embed="rId5">
            <a:alphaModFix amt="29000"/>
          </a:blip>
          <a:srcRect t="62" b="62"/>
          <a:stretch>
            <a:fillRect/>
          </a:stretch>
        </p:blipFill>
        <p:spPr>
          <a:xfrm>
            <a:off x="11554918" y="6220918"/>
            <a:ext cx="637082" cy="637082"/>
          </a:xfrm>
          <a:prstGeom prst="rect">
            <a:avLst/>
          </a:prstGeom>
        </p:spPr>
      </p:pic>
    </p:spTree>
    <p:extLst>
      <p:ext uri="{BB962C8B-B14F-4D97-AF65-F5344CB8AC3E}">
        <p14:creationId xmlns:p14="http://schemas.microsoft.com/office/powerpoint/2010/main" val="3802748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3" name="Picture 3"/>
          <p:cNvPicPr>
            <a:picLocks noChangeAspect="1"/>
          </p:cNvPicPr>
          <p:nvPr/>
        </p:nvPicPr>
        <p:blipFill rotWithShape="1">
          <a:blip r:embed="rId3" cstate="email">
            <a:extLst>
              <a:ext uri="{28A0092B-C50C-407E-A947-70E740481C1C}">
                <a14:useLocalDpi xmlns:a14="http://schemas.microsoft.com/office/drawing/2010/main"/>
              </a:ext>
            </a:extLst>
          </a:blip>
          <a:srcRect l="-276" t="-1220" r="-2154" b="-1863"/>
          <a:stretch/>
        </p:blipFill>
        <p:spPr>
          <a:xfrm>
            <a:off x="415335" y="5439317"/>
            <a:ext cx="4261597" cy="1107569"/>
          </a:xfrm>
          <a:prstGeom prst="rect">
            <a:avLst/>
          </a:prstGeom>
        </p:spPr>
      </p:pic>
      <p:sp>
        <p:nvSpPr>
          <p:cNvPr id="4" name="AutoShape 4"/>
          <p:cNvSpPr/>
          <p:nvPr/>
        </p:nvSpPr>
        <p:spPr>
          <a:xfrm>
            <a:off x="5632861" y="2531420"/>
            <a:ext cx="5436352" cy="6350"/>
          </a:xfrm>
          <a:prstGeom prst="rect">
            <a:avLst/>
          </a:prstGeom>
          <a:solidFill>
            <a:srgbClr val="BBBBBB"/>
          </a:solidFill>
        </p:spPr>
      </p:sp>
      <p:sp>
        <p:nvSpPr>
          <p:cNvPr id="5" name="AutoShape 5"/>
          <p:cNvSpPr/>
          <p:nvPr/>
        </p:nvSpPr>
        <p:spPr>
          <a:xfrm rot="-5400000">
            <a:off x="6701283" y="2295162"/>
            <a:ext cx="453972" cy="5918"/>
          </a:xfrm>
          <a:prstGeom prst="rect">
            <a:avLst/>
          </a:prstGeom>
          <a:solidFill>
            <a:srgbClr val="BBBBBB"/>
          </a:solidFill>
        </p:spPr>
      </p:sp>
      <p:sp>
        <p:nvSpPr>
          <p:cNvPr id="6" name="AutoShape 6"/>
          <p:cNvSpPr/>
          <p:nvPr/>
        </p:nvSpPr>
        <p:spPr>
          <a:xfrm>
            <a:off x="5632861" y="1142214"/>
            <a:ext cx="6163715" cy="6350"/>
          </a:xfrm>
          <a:prstGeom prst="rect">
            <a:avLst/>
          </a:prstGeom>
          <a:solidFill>
            <a:srgbClr val="BBBBBB"/>
          </a:solidFill>
        </p:spPr>
      </p:sp>
      <p:sp>
        <p:nvSpPr>
          <p:cNvPr id="7" name="AutoShape 7"/>
          <p:cNvSpPr/>
          <p:nvPr/>
        </p:nvSpPr>
        <p:spPr>
          <a:xfrm rot="-5400000">
            <a:off x="7307672" y="915403"/>
            <a:ext cx="453972" cy="5918"/>
          </a:xfrm>
          <a:prstGeom prst="rect">
            <a:avLst/>
          </a:prstGeom>
          <a:solidFill>
            <a:srgbClr val="BBBBBB"/>
          </a:solidFill>
        </p:spPr>
      </p:sp>
      <p:sp>
        <p:nvSpPr>
          <p:cNvPr id="8" name="AutoShape 8"/>
          <p:cNvSpPr/>
          <p:nvPr/>
        </p:nvSpPr>
        <p:spPr>
          <a:xfrm>
            <a:off x="5632861" y="1855448"/>
            <a:ext cx="5436352" cy="6350"/>
          </a:xfrm>
          <a:prstGeom prst="rect">
            <a:avLst/>
          </a:prstGeom>
          <a:solidFill>
            <a:srgbClr val="BBBBBB"/>
          </a:solidFill>
        </p:spPr>
      </p:sp>
      <p:sp>
        <p:nvSpPr>
          <p:cNvPr id="9" name="AutoShape 9"/>
          <p:cNvSpPr/>
          <p:nvPr/>
        </p:nvSpPr>
        <p:spPr>
          <a:xfrm rot="-5400000">
            <a:off x="6561331" y="1631852"/>
            <a:ext cx="453972" cy="5918"/>
          </a:xfrm>
          <a:prstGeom prst="rect">
            <a:avLst/>
          </a:prstGeom>
          <a:solidFill>
            <a:srgbClr val="BBBBBB"/>
          </a:solidFill>
        </p:spPr>
      </p:sp>
      <p:sp>
        <p:nvSpPr>
          <p:cNvPr id="10" name="TextBox 10"/>
          <p:cNvSpPr txBox="1"/>
          <p:nvPr/>
        </p:nvSpPr>
        <p:spPr>
          <a:xfrm>
            <a:off x="7097013" y="2139076"/>
            <a:ext cx="4044497" cy="253531"/>
          </a:xfrm>
          <a:prstGeom prst="rect">
            <a:avLst/>
          </a:prstGeom>
        </p:spPr>
        <p:txBody>
          <a:bodyPr lIns="0" tIns="0" rIns="0" bIns="0" rtlCol="0" anchor="t">
            <a:spAutoFit/>
          </a:bodyPr>
          <a:lstStyle/>
          <a:p>
            <a:pPr>
              <a:lnSpc>
                <a:spcPts val="1933"/>
              </a:lnSpc>
              <a:spcBef>
                <a:spcPct val="0"/>
              </a:spcBef>
            </a:pPr>
            <a:r>
              <a:rPr lang="en-US" sz="1750" spc="19">
                <a:solidFill>
                  <a:srgbClr val="FFFFFF"/>
                </a:solidFill>
                <a:latin typeface="DM Sans" pitchFamily="2" charset="77"/>
              </a:rPr>
              <a:t>www.climateactionaccelerator.org</a:t>
            </a:r>
          </a:p>
        </p:txBody>
      </p:sp>
      <p:sp>
        <p:nvSpPr>
          <p:cNvPr id="11" name="TextBox 11"/>
          <p:cNvSpPr txBox="1"/>
          <p:nvPr/>
        </p:nvSpPr>
        <p:spPr>
          <a:xfrm>
            <a:off x="5653580" y="2154098"/>
            <a:ext cx="1137695" cy="257058"/>
          </a:xfrm>
          <a:prstGeom prst="rect">
            <a:avLst/>
          </a:prstGeom>
        </p:spPr>
        <p:txBody>
          <a:bodyPr lIns="0" tIns="0" rIns="0" bIns="0" rtlCol="0" anchor="t">
            <a:spAutoFit/>
          </a:bodyPr>
          <a:lstStyle/>
          <a:p>
            <a:pPr>
              <a:lnSpc>
                <a:spcPts val="1933"/>
              </a:lnSpc>
              <a:spcBef>
                <a:spcPct val="0"/>
              </a:spcBef>
            </a:pPr>
            <a:r>
              <a:rPr lang="en-US" sz="1933" b="1" spc="19">
                <a:solidFill>
                  <a:srgbClr val="FFFFFF"/>
                </a:solidFill>
                <a:latin typeface="DM Sans" pitchFamily="2" charset="77"/>
              </a:rPr>
              <a:t>Site Web</a:t>
            </a:r>
          </a:p>
        </p:txBody>
      </p:sp>
      <p:sp>
        <p:nvSpPr>
          <p:cNvPr id="12" name="TextBox 12"/>
          <p:cNvSpPr txBox="1"/>
          <p:nvPr/>
        </p:nvSpPr>
        <p:spPr>
          <a:xfrm>
            <a:off x="7698443" y="758543"/>
            <a:ext cx="4098133" cy="237244"/>
          </a:xfrm>
          <a:prstGeom prst="rect">
            <a:avLst/>
          </a:prstGeom>
        </p:spPr>
        <p:txBody>
          <a:bodyPr lIns="0" tIns="0" rIns="0" bIns="0" rtlCol="0" anchor="t">
            <a:spAutoFit/>
          </a:bodyPr>
          <a:lstStyle/>
          <a:p>
            <a:pPr>
              <a:lnSpc>
                <a:spcPts val="1793"/>
              </a:lnSpc>
              <a:spcBef>
                <a:spcPct val="0"/>
              </a:spcBef>
            </a:pPr>
            <a:r>
              <a:rPr lang="en-US" sz="1750" spc="17" dirty="0" err="1">
                <a:solidFill>
                  <a:srgbClr val="FFFFFF"/>
                </a:solidFill>
                <a:latin typeface="DM Sans" pitchFamily="2" charset="77"/>
              </a:rPr>
              <a:t>contact@climateactionaccelerator.org</a:t>
            </a:r>
            <a:endParaRPr lang="en-US" sz="1750" spc="17" dirty="0">
              <a:solidFill>
                <a:srgbClr val="FFFFFF"/>
              </a:solidFill>
              <a:latin typeface="DM Sans" pitchFamily="2" charset="77"/>
            </a:endParaRPr>
          </a:p>
        </p:txBody>
      </p:sp>
      <p:sp>
        <p:nvSpPr>
          <p:cNvPr id="13" name="TextBox 13"/>
          <p:cNvSpPr txBox="1"/>
          <p:nvPr/>
        </p:nvSpPr>
        <p:spPr>
          <a:xfrm>
            <a:off x="5653580" y="758543"/>
            <a:ext cx="1822361" cy="254493"/>
          </a:xfrm>
          <a:prstGeom prst="rect">
            <a:avLst/>
          </a:prstGeom>
        </p:spPr>
        <p:txBody>
          <a:bodyPr lIns="0" tIns="0" rIns="0" bIns="0" rtlCol="0" anchor="t">
            <a:spAutoFit/>
          </a:bodyPr>
          <a:lstStyle/>
          <a:p>
            <a:pPr>
              <a:lnSpc>
                <a:spcPts val="1866"/>
              </a:lnSpc>
              <a:spcBef>
                <a:spcPct val="0"/>
              </a:spcBef>
            </a:pPr>
            <a:r>
              <a:rPr lang="en-US" sz="1866" b="1" spc="18" dirty="0" err="1">
                <a:solidFill>
                  <a:srgbClr val="FFFFFF"/>
                </a:solidFill>
                <a:latin typeface="DM Sans" pitchFamily="2" charset="77"/>
              </a:rPr>
              <a:t>Adresse</a:t>
            </a:r>
            <a:r>
              <a:rPr lang="en-US" sz="1866" b="1" spc="18" dirty="0">
                <a:solidFill>
                  <a:srgbClr val="FFFFFF"/>
                </a:solidFill>
                <a:latin typeface="DM Sans" pitchFamily="2" charset="77"/>
              </a:rPr>
              <a:t> e-mail</a:t>
            </a:r>
          </a:p>
        </p:txBody>
      </p:sp>
      <p:sp>
        <p:nvSpPr>
          <p:cNvPr id="14" name="TextBox 14"/>
          <p:cNvSpPr txBox="1"/>
          <p:nvPr/>
        </p:nvSpPr>
        <p:spPr>
          <a:xfrm>
            <a:off x="6925310" y="1319333"/>
            <a:ext cx="3858692" cy="494751"/>
          </a:xfrm>
          <a:prstGeom prst="rect">
            <a:avLst/>
          </a:prstGeom>
        </p:spPr>
        <p:txBody>
          <a:bodyPr wrap="square" lIns="0" tIns="0" rIns="0" bIns="0" rtlCol="0" anchor="t">
            <a:spAutoFit/>
          </a:bodyPr>
          <a:lstStyle/>
          <a:p>
            <a:pPr>
              <a:lnSpc>
                <a:spcPts val="1866"/>
              </a:lnSpc>
              <a:spcBef>
                <a:spcPct val="0"/>
              </a:spcBef>
            </a:pPr>
            <a:r>
              <a:rPr lang="en-US" sz="1750" spc="18" dirty="0">
                <a:solidFill>
                  <a:srgbClr val="FFFFFF"/>
                </a:solidFill>
                <a:latin typeface="DM Sans" pitchFamily="2" charset="77"/>
              </a:rPr>
              <a:t>https://</a:t>
            </a:r>
            <a:r>
              <a:rPr lang="en-US" sz="1750" spc="18" dirty="0" err="1">
                <a:solidFill>
                  <a:srgbClr val="FFFFFF"/>
                </a:solidFill>
                <a:latin typeface="DM Sans" pitchFamily="2" charset="77"/>
              </a:rPr>
              <a:t>www.linkedin.com</a:t>
            </a:r>
            <a:r>
              <a:rPr lang="en-US" sz="1750" spc="18" dirty="0">
                <a:solidFill>
                  <a:srgbClr val="FFFFFF"/>
                </a:solidFill>
                <a:latin typeface="DM Sans" pitchFamily="2" charset="77"/>
              </a:rPr>
              <a:t>/company/</a:t>
            </a:r>
            <a:r>
              <a:rPr lang="en-US" sz="1750" spc="18" dirty="0" err="1">
                <a:solidFill>
                  <a:srgbClr val="FFFFFF"/>
                </a:solidFill>
                <a:latin typeface="DM Sans" pitchFamily="2" charset="77"/>
              </a:rPr>
              <a:t>theclimateactionaccelerator</a:t>
            </a:r>
            <a:r>
              <a:rPr lang="en-US" sz="1750" spc="18" dirty="0">
                <a:solidFill>
                  <a:srgbClr val="FFFFFF"/>
                </a:solidFill>
                <a:latin typeface="DM Sans" pitchFamily="2" charset="77"/>
              </a:rPr>
              <a:t>/</a:t>
            </a:r>
          </a:p>
        </p:txBody>
      </p:sp>
      <p:sp>
        <p:nvSpPr>
          <p:cNvPr id="15" name="TextBox 15"/>
          <p:cNvSpPr txBox="1"/>
          <p:nvPr/>
        </p:nvSpPr>
        <p:spPr>
          <a:xfrm>
            <a:off x="5653580" y="1471776"/>
            <a:ext cx="1671979" cy="254493"/>
          </a:xfrm>
          <a:prstGeom prst="rect">
            <a:avLst/>
          </a:prstGeom>
        </p:spPr>
        <p:txBody>
          <a:bodyPr lIns="0" tIns="0" rIns="0" bIns="0" rtlCol="0" anchor="t">
            <a:spAutoFit/>
          </a:bodyPr>
          <a:lstStyle/>
          <a:p>
            <a:pPr>
              <a:lnSpc>
                <a:spcPts val="1866"/>
              </a:lnSpc>
              <a:spcBef>
                <a:spcPct val="0"/>
              </a:spcBef>
            </a:pPr>
            <a:r>
              <a:rPr lang="en-US" sz="1866" b="1" spc="18">
                <a:solidFill>
                  <a:srgbClr val="FFFFFF"/>
                </a:solidFill>
                <a:latin typeface="DM Sans" pitchFamily="2" charset="77"/>
              </a:rPr>
              <a:t>LinkedIn</a:t>
            </a:r>
          </a:p>
        </p:txBody>
      </p:sp>
      <p:sp>
        <p:nvSpPr>
          <p:cNvPr id="16" name="Rectangle 15"/>
          <p:cNvSpPr/>
          <p:nvPr/>
        </p:nvSpPr>
        <p:spPr>
          <a:xfrm>
            <a:off x="651795" y="706229"/>
            <a:ext cx="3026791" cy="623632"/>
          </a:xfrm>
          <a:prstGeom prst="rect">
            <a:avLst/>
          </a:prstGeom>
        </p:spPr>
        <p:txBody>
          <a:bodyPr wrap="none">
            <a:spAutoFit/>
          </a:bodyPr>
          <a:lstStyle/>
          <a:p>
            <a:pPr>
              <a:lnSpc>
                <a:spcPts val="4000"/>
              </a:lnSpc>
            </a:pPr>
            <a:r>
              <a:rPr lang="fr-CA" sz="4000" b="1" dirty="0" err="1">
                <a:solidFill>
                  <a:schemeClr val="bg1"/>
                </a:solidFill>
                <a:latin typeface="DM Sans" pitchFamily="2" charset="77"/>
                <a:cs typeface="Aharoni" panose="02010803020104030203" pitchFamily="2" charset="-79"/>
              </a:rPr>
              <a:t>Thank</a:t>
            </a:r>
            <a:r>
              <a:rPr lang="fr-CA" sz="4000" b="1" dirty="0">
                <a:solidFill>
                  <a:schemeClr val="bg1"/>
                </a:solidFill>
                <a:latin typeface="DM Sans" pitchFamily="2" charset="77"/>
                <a:cs typeface="Aharoni" panose="02010803020104030203" pitchFamily="2" charset="-79"/>
              </a:rPr>
              <a:t> </a:t>
            </a:r>
            <a:r>
              <a:rPr lang="fr-CA" sz="4000" b="1" dirty="0" err="1">
                <a:solidFill>
                  <a:schemeClr val="bg1"/>
                </a:solidFill>
                <a:latin typeface="DM Sans" pitchFamily="2" charset="77"/>
                <a:cs typeface="Aharoni" panose="02010803020104030203" pitchFamily="2" charset="-79"/>
              </a:rPr>
              <a:t>you</a:t>
            </a:r>
            <a:r>
              <a:rPr lang="fr-CA" sz="4000" b="1" dirty="0">
                <a:solidFill>
                  <a:schemeClr val="bg1"/>
                </a:solidFill>
                <a:latin typeface="DM Sans" pitchFamily="2" charset="77"/>
                <a:cs typeface="Aharoni" panose="02010803020104030203" pitchFamily="2" charset="-79"/>
              </a:rPr>
              <a:t> !</a:t>
            </a:r>
            <a:endParaRPr lang="en-US" sz="4000" b="1" dirty="0">
              <a:solidFill>
                <a:schemeClr val="bg1"/>
              </a:solidFill>
              <a:latin typeface="DM Sans" pitchFamily="2" charset="77"/>
              <a:cs typeface="Aharoni" panose="02010803020104030203" pitchFamily="2" charset="-79"/>
            </a:endParaRPr>
          </a:p>
        </p:txBody>
      </p:sp>
      <p:sp>
        <p:nvSpPr>
          <p:cNvPr id="17" name="Rectangle 16"/>
          <p:cNvSpPr/>
          <p:nvPr/>
        </p:nvSpPr>
        <p:spPr>
          <a:xfrm>
            <a:off x="5632861" y="4713890"/>
            <a:ext cx="6163715" cy="1649554"/>
          </a:xfrm>
          <a:prstGeom prst="rect">
            <a:avLst/>
          </a:prstGeom>
        </p:spPr>
        <p:txBody>
          <a:bodyPr wrap="square">
            <a:spAutoFit/>
          </a:bodyPr>
          <a:lstStyle/>
          <a:p>
            <a:pPr algn="ctr">
              <a:lnSpc>
                <a:spcPts val="4000"/>
              </a:lnSpc>
            </a:pPr>
            <a:r>
              <a:rPr lang="fr-CA" sz="4000" dirty="0" err="1">
                <a:solidFill>
                  <a:schemeClr val="bg1"/>
                </a:solidFill>
                <a:latin typeface="DM Sans" pitchFamily="2" charset="77"/>
                <a:cs typeface="Aharoni" panose="02010803020104030203" pitchFamily="2" charset="-79"/>
              </a:rPr>
              <a:t>Please</a:t>
            </a:r>
            <a:r>
              <a:rPr lang="fr-CA" sz="4000" dirty="0">
                <a:solidFill>
                  <a:schemeClr val="bg1"/>
                </a:solidFill>
                <a:latin typeface="DM Sans" pitchFamily="2" charset="77"/>
                <a:cs typeface="Aharoni" panose="02010803020104030203" pitchFamily="2" charset="-79"/>
              </a:rPr>
              <a:t> </a:t>
            </a:r>
            <a:r>
              <a:rPr lang="fr-CA" sz="4000" dirty="0" err="1">
                <a:solidFill>
                  <a:schemeClr val="bg1"/>
                </a:solidFill>
                <a:latin typeface="DM Sans" pitchFamily="2" charset="77"/>
                <a:cs typeface="Aharoni" panose="02010803020104030203" pitchFamily="2" charset="-79"/>
              </a:rPr>
              <a:t>connect</a:t>
            </a:r>
            <a:r>
              <a:rPr lang="fr-CA" sz="4000" dirty="0">
                <a:solidFill>
                  <a:schemeClr val="bg1"/>
                </a:solidFill>
                <a:latin typeface="DM Sans" pitchFamily="2" charset="77"/>
                <a:cs typeface="Aharoni" panose="02010803020104030203" pitchFamily="2" charset="-79"/>
              </a:rPr>
              <a:t> to </a:t>
            </a:r>
            <a:br>
              <a:rPr lang="fr-CA" sz="4000" dirty="0">
                <a:solidFill>
                  <a:schemeClr val="bg1"/>
                </a:solidFill>
                <a:latin typeface="DM Sans" pitchFamily="2" charset="77"/>
                <a:cs typeface="Aharoni" panose="02010803020104030203" pitchFamily="2" charset="-79"/>
              </a:rPr>
            </a:br>
            <a:r>
              <a:rPr lang="fr-CA" sz="4000" dirty="0" err="1">
                <a:solidFill>
                  <a:schemeClr val="bg1"/>
                </a:solidFill>
                <a:latin typeface="DM Sans" pitchFamily="2" charset="77"/>
                <a:cs typeface="Aharoni" panose="02010803020104030203" pitchFamily="2" charset="-79"/>
              </a:rPr>
              <a:t>our</a:t>
            </a:r>
            <a:r>
              <a:rPr lang="fr-CA" sz="4000" dirty="0">
                <a:solidFill>
                  <a:schemeClr val="bg1"/>
                </a:solidFill>
                <a:latin typeface="DM Sans" pitchFamily="2" charset="77"/>
                <a:cs typeface="Aharoni" panose="02010803020104030203" pitchFamily="2" charset="-79"/>
              </a:rPr>
              <a:t> </a:t>
            </a:r>
            <a:r>
              <a:rPr lang="fr-CA" sz="4000" dirty="0" err="1">
                <a:solidFill>
                  <a:schemeClr val="bg1"/>
                </a:solidFill>
                <a:latin typeface="DM Sans" pitchFamily="2" charset="77"/>
                <a:cs typeface="Aharoni" panose="02010803020104030203" pitchFamily="2" charset="-79"/>
              </a:rPr>
              <a:t>next</a:t>
            </a:r>
            <a:r>
              <a:rPr lang="fr-CA" sz="4000" dirty="0">
                <a:solidFill>
                  <a:schemeClr val="bg1"/>
                </a:solidFill>
                <a:latin typeface="DM Sans" pitchFamily="2" charset="77"/>
                <a:cs typeface="Aharoni" panose="02010803020104030203" pitchFamily="2" charset="-79"/>
              </a:rPr>
              <a:t> CAA Webinar </a:t>
            </a:r>
            <a:br>
              <a:rPr lang="fr-CA" sz="4000" dirty="0">
                <a:solidFill>
                  <a:schemeClr val="bg1"/>
                </a:solidFill>
                <a:latin typeface="DM Sans" pitchFamily="2" charset="77"/>
                <a:cs typeface="Aharoni" panose="02010803020104030203" pitchFamily="2" charset="-79"/>
              </a:rPr>
            </a:br>
            <a:r>
              <a:rPr lang="fr-CA" sz="4000" b="1" dirty="0">
                <a:solidFill>
                  <a:schemeClr val="bg1"/>
                </a:solidFill>
                <a:latin typeface="DM Sans" pitchFamily="2" charset="77"/>
                <a:cs typeface="Aharoni" panose="02010803020104030203" pitchFamily="2" charset="-79"/>
              </a:rPr>
              <a:t>on </a:t>
            </a:r>
            <a:r>
              <a:rPr lang="fr-CA" sz="4000" b="1" dirty="0" err="1">
                <a:solidFill>
                  <a:schemeClr val="bg1"/>
                </a:solidFill>
                <a:latin typeface="DM Sans" pitchFamily="2" charset="77"/>
                <a:cs typeface="Aharoni" panose="02010803020104030203" pitchFamily="2" charset="-79"/>
              </a:rPr>
              <a:t>February</a:t>
            </a:r>
            <a:r>
              <a:rPr lang="fr-CA" sz="4000" b="1" dirty="0">
                <a:solidFill>
                  <a:schemeClr val="bg1"/>
                </a:solidFill>
                <a:latin typeface="DM Sans" pitchFamily="2" charset="77"/>
                <a:cs typeface="Aharoni" panose="02010803020104030203" pitchFamily="2" charset="-79"/>
              </a:rPr>
              <a:t> 28, 2023!</a:t>
            </a:r>
            <a:endParaRPr lang="en-US" sz="4000" b="1" dirty="0">
              <a:solidFill>
                <a:schemeClr val="bg1"/>
              </a:solidFill>
              <a:latin typeface="DM Sans" pitchFamily="2" charset="77"/>
              <a:cs typeface="Aharoni" panose="02010803020104030203" pitchFamily="2" charset="-79"/>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3" id="{23DA2FA4-4D66-D048-A631-2CD36BA33F47}" vid="{2E1719A0-0F4D-354E-9E95-2D8CC8D7770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CAA PPT_Template2_couleurs</Template>
  <TotalTime>323</TotalTime>
  <Words>1434</Words>
  <Application>Microsoft Macintosh PowerPoint</Application>
  <PresentationFormat>Grand écran</PresentationFormat>
  <Paragraphs>114</Paragraphs>
  <Slides>8</Slides>
  <Notes>7</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8</vt:i4>
      </vt:variant>
    </vt:vector>
  </HeadingPairs>
  <TitlesOfParts>
    <vt:vector size="11" baseType="lpstr">
      <vt:lpstr>Arial</vt:lpstr>
      <vt:lpstr>DM Sans</vt:lpstr>
      <vt:lpstr>Thème Office</vt:lpstr>
      <vt:lpstr>How to widely deploy and make solar energy last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Partner workshop</dc:title>
  <dc:creator>Sonja SCHMID</dc:creator>
  <cp:lastModifiedBy>Zaninka NTAGUNGIRA</cp:lastModifiedBy>
  <cp:revision>39</cp:revision>
  <dcterms:created xsi:type="dcterms:W3CDTF">2022-10-16T10:43:50Z</dcterms:created>
  <dcterms:modified xsi:type="dcterms:W3CDTF">2023-01-17T11:34:47Z</dcterms:modified>
</cp:coreProperties>
</file>