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Klima 1" panose="020B0604020202020204" charset="0"/>
      <p:regular r:id="rId26"/>
    </p:embeddedFont>
    <p:embeddedFont>
      <p:font typeface="Calibri" panose="020F0502020204030204" pitchFamily="34" charset="0"/>
      <p:regular r:id="rId27"/>
      <p:bold r:id="rId28"/>
      <p:italic r:id="rId29"/>
      <p:boldItalic r:id="rId30"/>
    </p:embeddedFont>
    <p:embeddedFont>
      <p:font typeface="Klima 2" panose="020B0604020202020204" charset="0"/>
      <p:regular r:id="rId31"/>
    </p:embeddedFont>
    <p:embeddedFont>
      <p:font typeface="Klima 3" panose="020B0604020202020204" charset="0"/>
      <p:regular r:id="rId32"/>
    </p:embeddedFont>
    <p:embeddedFont>
      <p:font typeface="Graph FF Condense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Founded in 2006</a:t>
            </a:r>
          </a:p>
          <a:p>
            <a:endParaRPr lang="en-US"/>
          </a:p>
          <a:p>
            <a:r>
              <a:rPr lang="en-US"/>
              <a:t>Distributing solar lights to homes, schools and clinics in sub-Saharan Africa.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98693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 pleased to be here today to share our learnings when it comes to equipping rural health centres with solar, as a large part of our  strategy as an organisation is to be Open Source. Do. Learn. Share. - that is how we believe we can find solutions to some of the greatest problems we are currently facing. We therefore also welcome anyone to get in touch with us after this webinar, if you have any questions or would like to discuss possible joint work.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4763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TextBox 3"/>
          <p:cNvSpPr txBox="1"/>
          <p:nvPr/>
        </p:nvSpPr>
        <p:spPr>
          <a:xfrm>
            <a:off x="803110" y="6992778"/>
            <a:ext cx="15092801" cy="2741660"/>
          </a:xfrm>
          <a:prstGeom prst="rect">
            <a:avLst/>
          </a:prstGeom>
        </p:spPr>
        <p:txBody>
          <a:bodyPr lIns="0" tIns="0" rIns="0" bIns="0" rtlCol="0" anchor="t">
            <a:spAutoFit/>
          </a:bodyPr>
          <a:lstStyle/>
          <a:p>
            <a:pPr>
              <a:lnSpc>
                <a:spcPts val="10700"/>
              </a:lnSpc>
            </a:pPr>
            <a:r>
              <a:rPr lang="en-US" sz="9469">
                <a:solidFill>
                  <a:srgbClr val="FFFFFF"/>
                </a:solidFill>
                <a:latin typeface="Graph FF Condensed"/>
              </a:rPr>
              <a:t>solar powering</a:t>
            </a:r>
          </a:p>
          <a:p>
            <a:pPr>
              <a:lnSpc>
                <a:spcPts val="10700"/>
              </a:lnSpc>
            </a:pPr>
            <a:r>
              <a:rPr lang="en-US" sz="9469">
                <a:solidFill>
                  <a:srgbClr val="FFFFFF"/>
                </a:solidFill>
                <a:latin typeface="Graph FF Condensed"/>
              </a:rPr>
              <a:t>Healthcare</a:t>
            </a:r>
          </a:p>
        </p:txBody>
      </p:sp>
      <p:pic>
        <p:nvPicPr>
          <p:cNvPr id="4" name="Picture 4"/>
          <p:cNvPicPr>
            <a:picLocks noChangeAspect="1"/>
          </p:cNvPicPr>
          <p:nvPr/>
        </p:nvPicPr>
        <p:blipFill>
          <a:blip r:embed="rId3"/>
          <a:srcRect/>
          <a:stretch>
            <a:fillRect/>
          </a:stretch>
        </p:blipFill>
        <p:spPr>
          <a:xfrm>
            <a:off x="14136475" y="7853168"/>
            <a:ext cx="4151525" cy="24338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71954"/>
          </a:xfrm>
          <a:prstGeom prst="rect">
            <a:avLst/>
          </a:prstGeom>
        </p:spPr>
      </p:pic>
      <p:sp>
        <p:nvSpPr>
          <p:cNvPr id="3" name="TextBox 3"/>
          <p:cNvSpPr txBox="1"/>
          <p:nvPr/>
        </p:nvSpPr>
        <p:spPr>
          <a:xfrm>
            <a:off x="12014524" y="5419725"/>
            <a:ext cx="5244776" cy="3838575"/>
          </a:xfrm>
          <a:prstGeom prst="rect">
            <a:avLst/>
          </a:prstGeom>
        </p:spPr>
        <p:txBody>
          <a:bodyPr lIns="0" tIns="0" rIns="0" bIns="0" rtlCol="0" anchor="t">
            <a:spAutoFit/>
          </a:bodyPr>
          <a:lstStyle/>
          <a:p>
            <a:pPr>
              <a:lnSpc>
                <a:spcPts val="10080"/>
              </a:lnSpc>
            </a:pPr>
            <a:r>
              <a:rPr lang="en-US" sz="8400">
                <a:solidFill>
                  <a:srgbClr val="EF2C8D"/>
                </a:solidFill>
                <a:latin typeface="Graph FF Condensed"/>
              </a:rPr>
              <a:t> learnings:</a:t>
            </a:r>
          </a:p>
          <a:p>
            <a:pPr>
              <a:lnSpc>
                <a:spcPts val="10080"/>
              </a:lnSpc>
            </a:pPr>
            <a:r>
              <a:rPr lang="en-US" sz="8400">
                <a:solidFill>
                  <a:srgbClr val="FFFFFF"/>
                </a:solidFill>
                <a:latin typeface="Graph FF Condensed"/>
              </a:rPr>
              <a:t>challenges &amp;</a:t>
            </a:r>
          </a:p>
          <a:p>
            <a:pPr>
              <a:lnSpc>
                <a:spcPts val="10080"/>
              </a:lnSpc>
            </a:pPr>
            <a:r>
              <a:rPr lang="en-US" sz="8400">
                <a:solidFill>
                  <a:srgbClr val="FFFFFF"/>
                </a:solidFill>
                <a:latin typeface="Graph FF Condensed"/>
              </a:rPr>
              <a:t>opportunities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391633">
            <a:off x="1415337" y="1748669"/>
            <a:ext cx="5027398" cy="7089162"/>
          </a:xfrm>
          <a:prstGeom prst="rect">
            <a:avLst/>
          </a:prstGeom>
        </p:spPr>
      </p:pic>
      <p:sp>
        <p:nvSpPr>
          <p:cNvPr id="3" name="TextBox 3"/>
          <p:cNvSpPr txBox="1"/>
          <p:nvPr/>
        </p:nvSpPr>
        <p:spPr>
          <a:xfrm>
            <a:off x="8013449" y="1762125"/>
            <a:ext cx="9245851" cy="8524875"/>
          </a:xfrm>
          <a:prstGeom prst="rect">
            <a:avLst/>
          </a:prstGeom>
        </p:spPr>
        <p:txBody>
          <a:bodyPr lIns="0" tIns="0" rIns="0" bIns="0" rtlCol="0" anchor="t">
            <a:spAutoFit/>
          </a:bodyPr>
          <a:lstStyle/>
          <a:p>
            <a:pPr>
              <a:lnSpc>
                <a:spcPts val="8399"/>
              </a:lnSpc>
            </a:pPr>
            <a:r>
              <a:rPr lang="en-US" sz="6999" dirty="0">
                <a:solidFill>
                  <a:srgbClr val="000000"/>
                </a:solidFill>
                <a:latin typeface="Graph FF Condensed"/>
              </a:rPr>
              <a:t>too many systems fail</a:t>
            </a:r>
          </a:p>
          <a:p>
            <a:pPr>
              <a:lnSpc>
                <a:spcPts val="4200"/>
              </a:lnSpc>
            </a:pPr>
            <a:endParaRPr lang="en-US" sz="6999" dirty="0">
              <a:solidFill>
                <a:srgbClr val="000000"/>
              </a:solidFill>
              <a:latin typeface="Graph FF Condensed"/>
            </a:endParaRPr>
          </a:p>
          <a:p>
            <a:pPr>
              <a:lnSpc>
                <a:spcPts val="3600"/>
              </a:lnSpc>
            </a:pPr>
            <a:r>
              <a:rPr lang="en-US" sz="3000" dirty="0">
                <a:solidFill>
                  <a:srgbClr val="000000"/>
                </a:solidFill>
                <a:latin typeface="Klima 1"/>
              </a:rPr>
              <a:t>Our own research together with </a:t>
            </a:r>
            <a:r>
              <a:rPr lang="en-US" sz="3000" dirty="0" err="1">
                <a:solidFill>
                  <a:srgbClr val="000000"/>
                </a:solidFill>
                <a:latin typeface="Klima 1"/>
              </a:rPr>
              <a:t>Mzuzu</a:t>
            </a:r>
            <a:r>
              <a:rPr lang="en-US" sz="3000" dirty="0">
                <a:solidFill>
                  <a:srgbClr val="000000"/>
                </a:solidFill>
                <a:latin typeface="Klima 1"/>
              </a:rPr>
              <a:t> University, Malawi (2021), showed a staggering 87.5% of health facilities had solar systems which had either failed completely or were underperforming</a:t>
            </a:r>
          </a:p>
          <a:p>
            <a:pPr>
              <a:lnSpc>
                <a:spcPts val="4200"/>
              </a:lnSpc>
            </a:pPr>
            <a:endParaRPr lang="en-US" sz="3000" dirty="0">
              <a:solidFill>
                <a:srgbClr val="000000"/>
              </a:solidFill>
              <a:latin typeface="Klima 1"/>
            </a:endParaRPr>
          </a:p>
          <a:p>
            <a:pPr>
              <a:lnSpc>
                <a:spcPts val="4200"/>
              </a:lnSpc>
            </a:pPr>
            <a:endParaRPr lang="en-US" sz="3000" dirty="0">
              <a:solidFill>
                <a:srgbClr val="000000"/>
              </a:solidFill>
              <a:latin typeface="Klima 1"/>
            </a:endParaRPr>
          </a:p>
          <a:p>
            <a:pPr>
              <a:lnSpc>
                <a:spcPts val="3960"/>
              </a:lnSpc>
            </a:pPr>
            <a:r>
              <a:rPr lang="en-US" sz="3300" dirty="0">
                <a:solidFill>
                  <a:srgbClr val="000000"/>
                </a:solidFill>
                <a:latin typeface="Klima 1"/>
              </a:rPr>
              <a:t>When a system fails:</a:t>
            </a:r>
          </a:p>
          <a:p>
            <a:pPr marL="712472" lvl="1" indent="-356236">
              <a:lnSpc>
                <a:spcPts val="3960"/>
              </a:lnSpc>
              <a:buFont typeface="Arial"/>
              <a:buChar char="•"/>
            </a:pPr>
            <a:r>
              <a:rPr lang="en-US" sz="3300" dirty="0">
                <a:solidFill>
                  <a:srgbClr val="000000"/>
                </a:solidFill>
                <a:latin typeface="Klima 1"/>
              </a:rPr>
              <a:t>Who knows?</a:t>
            </a:r>
          </a:p>
          <a:p>
            <a:pPr marL="712472" lvl="1" indent="-356236">
              <a:lnSpc>
                <a:spcPts val="3960"/>
              </a:lnSpc>
              <a:buFont typeface="Arial"/>
              <a:buChar char="•"/>
            </a:pPr>
            <a:r>
              <a:rPr lang="en-US" sz="3300" dirty="0">
                <a:solidFill>
                  <a:srgbClr val="000000"/>
                </a:solidFill>
                <a:latin typeface="Klima 1"/>
              </a:rPr>
              <a:t>Who trouble shoots?</a:t>
            </a:r>
          </a:p>
          <a:p>
            <a:pPr marL="712472" lvl="1" indent="-356236">
              <a:lnSpc>
                <a:spcPts val="3960"/>
              </a:lnSpc>
              <a:buFont typeface="Arial"/>
              <a:buChar char="•"/>
            </a:pPr>
            <a:r>
              <a:rPr lang="en-US" sz="3300" dirty="0">
                <a:solidFill>
                  <a:srgbClr val="000000"/>
                </a:solidFill>
                <a:latin typeface="Klima 1"/>
              </a:rPr>
              <a:t>Who is responsible?</a:t>
            </a:r>
          </a:p>
          <a:p>
            <a:pPr marL="712472" lvl="1" indent="-356236">
              <a:lnSpc>
                <a:spcPts val="3960"/>
              </a:lnSpc>
              <a:buFont typeface="Arial"/>
              <a:buChar char="•"/>
            </a:pPr>
            <a:r>
              <a:rPr lang="en-US" sz="3300" dirty="0">
                <a:solidFill>
                  <a:srgbClr val="000000"/>
                </a:solidFill>
                <a:latin typeface="Klima 1"/>
              </a:rPr>
              <a:t>Who pays?</a:t>
            </a:r>
          </a:p>
          <a:p>
            <a:pPr marL="712472" lvl="1" indent="-356236">
              <a:lnSpc>
                <a:spcPts val="3960"/>
              </a:lnSpc>
              <a:buFont typeface="Arial"/>
              <a:buChar char="•"/>
            </a:pPr>
            <a:r>
              <a:rPr lang="en-US" sz="3300" dirty="0">
                <a:solidFill>
                  <a:srgbClr val="000000"/>
                </a:solidFill>
                <a:latin typeface="Klima 1"/>
              </a:rPr>
              <a:t>Who repairs?</a:t>
            </a:r>
          </a:p>
          <a:p>
            <a:pPr>
              <a:lnSpc>
                <a:spcPts val="8399"/>
              </a:lnSpc>
            </a:pPr>
            <a:endParaRPr lang="en-US" sz="3300" dirty="0">
              <a:solidFill>
                <a:srgbClr val="000000"/>
              </a:solidFill>
              <a:latin typeface="Klima 1"/>
            </a:endParaRPr>
          </a:p>
        </p:txBody>
      </p:sp>
      <p:sp>
        <p:nvSpPr>
          <p:cNvPr id="4"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EF2C8D"/>
                </a:solidFill>
                <a:latin typeface="Graph FF Condensed Black" panose="000B0A06000000000003" pitchFamily="34" charset="0"/>
              </a:rPr>
              <a:t>CHALLENGES</a:t>
            </a:r>
            <a:endParaRPr lang="en-US" sz="6000" dirty="0">
              <a:solidFill>
                <a:srgbClr val="EF2C8D"/>
              </a:solidFill>
              <a:latin typeface="Graph FF Condensed Black" panose="000B0A060000000000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198024" y="3688605"/>
            <a:ext cx="9061276" cy="5895975"/>
          </a:xfrm>
          <a:prstGeom prst="rect">
            <a:avLst/>
          </a:prstGeom>
        </p:spPr>
        <p:txBody>
          <a:bodyPr lIns="0" tIns="0" rIns="0" bIns="0" rtlCol="0" anchor="t">
            <a:spAutoFit/>
          </a:bodyPr>
          <a:lstStyle/>
          <a:p>
            <a:pPr>
              <a:lnSpc>
                <a:spcPts val="8399"/>
              </a:lnSpc>
            </a:pPr>
            <a:r>
              <a:rPr lang="en-US" sz="6999" dirty="0">
                <a:solidFill>
                  <a:srgbClr val="000000"/>
                </a:solidFill>
                <a:latin typeface="Graph FF Condensed"/>
              </a:rPr>
              <a:t>Maintenance</a:t>
            </a:r>
          </a:p>
          <a:p>
            <a:pPr>
              <a:lnSpc>
                <a:spcPts val="8399"/>
              </a:lnSpc>
            </a:pPr>
            <a:endParaRPr lang="en-US" sz="6999" dirty="0">
              <a:solidFill>
                <a:srgbClr val="000000"/>
              </a:solidFill>
              <a:latin typeface="Graph FF Condensed"/>
            </a:endParaRPr>
          </a:p>
          <a:p>
            <a:pPr>
              <a:lnSpc>
                <a:spcPts val="4799"/>
              </a:lnSpc>
            </a:pPr>
            <a:endParaRPr lang="en-US" sz="6999" dirty="0">
              <a:solidFill>
                <a:srgbClr val="000000"/>
              </a:solidFill>
              <a:latin typeface="Graph FF Condensed"/>
            </a:endParaRPr>
          </a:p>
          <a:p>
            <a:pPr>
              <a:lnSpc>
                <a:spcPts val="8399"/>
              </a:lnSpc>
            </a:pPr>
            <a:endParaRPr lang="en-US" sz="6999" dirty="0">
              <a:solidFill>
                <a:srgbClr val="000000"/>
              </a:solidFill>
              <a:latin typeface="Graph FF Condensed"/>
            </a:endParaRPr>
          </a:p>
          <a:p>
            <a:pPr>
              <a:lnSpc>
                <a:spcPts val="8399"/>
              </a:lnSpc>
            </a:pPr>
            <a:endParaRPr lang="en-US" sz="6999" dirty="0">
              <a:solidFill>
                <a:srgbClr val="000000"/>
              </a:solidFill>
              <a:latin typeface="Graph FF Condensed"/>
            </a:endParaRPr>
          </a:p>
          <a:p>
            <a:pPr>
              <a:lnSpc>
                <a:spcPts val="8399"/>
              </a:lnSpc>
            </a:pPr>
            <a:endParaRPr lang="en-US" sz="6999" dirty="0">
              <a:solidFill>
                <a:srgbClr val="000000"/>
              </a:solidFill>
              <a:latin typeface="Graph FF Condensed"/>
            </a:endParaRPr>
          </a:p>
        </p:txBody>
      </p:sp>
      <p:sp>
        <p:nvSpPr>
          <p:cNvPr id="6"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EF2C8D"/>
                </a:solidFill>
                <a:latin typeface="Graph FF Condensed Black" panose="000B0A06000000000003" pitchFamily="34" charset="0"/>
              </a:rPr>
              <a:t>CHALLENGES</a:t>
            </a:r>
            <a:endParaRPr lang="en-US" sz="6000" dirty="0">
              <a:solidFill>
                <a:srgbClr val="EF2C8D"/>
              </a:solidFill>
              <a:latin typeface="Graph FF Condensed Black" panose="000B0A060000000000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857584" y="2486025"/>
            <a:ext cx="9144000" cy="530542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lack of access </a:t>
            </a:r>
          </a:p>
          <a:p>
            <a:pPr>
              <a:lnSpc>
                <a:spcPts val="8399"/>
              </a:lnSpc>
            </a:pPr>
            <a:endParaRPr lang="en-US" sz="6999">
              <a:solidFill>
                <a:srgbClr val="000000"/>
              </a:solidFill>
              <a:latin typeface="Graph FF Condensed"/>
            </a:endParaRPr>
          </a:p>
          <a:p>
            <a:pPr marL="755652" lvl="1" indent="-377826">
              <a:lnSpc>
                <a:spcPts val="4200"/>
              </a:lnSpc>
              <a:buFont typeface="Arial"/>
              <a:buChar char="•"/>
            </a:pPr>
            <a:r>
              <a:rPr lang="en-US" sz="3500">
                <a:solidFill>
                  <a:srgbClr val="000000"/>
                </a:solidFill>
                <a:latin typeface="Klima 1"/>
              </a:rPr>
              <a:t>Spare parts</a:t>
            </a:r>
          </a:p>
          <a:p>
            <a:pPr marL="755652" lvl="1" indent="-377826">
              <a:lnSpc>
                <a:spcPts val="4200"/>
              </a:lnSpc>
              <a:buFont typeface="Arial"/>
              <a:buChar char="•"/>
            </a:pPr>
            <a:r>
              <a:rPr lang="en-US" sz="3500">
                <a:solidFill>
                  <a:srgbClr val="000000"/>
                </a:solidFill>
                <a:latin typeface="Klima 1"/>
              </a:rPr>
              <a:t>Trained technicians</a:t>
            </a:r>
          </a:p>
          <a:p>
            <a:pPr>
              <a:lnSpc>
                <a:spcPts val="8399"/>
              </a:lnSpc>
            </a:pPr>
            <a:endParaRPr lang="en-US" sz="3500">
              <a:solidFill>
                <a:srgbClr val="000000"/>
              </a:solidFill>
              <a:latin typeface="Klima 1"/>
            </a:endParaRPr>
          </a:p>
          <a:p>
            <a:pPr>
              <a:lnSpc>
                <a:spcPts val="8399"/>
              </a:lnSpc>
            </a:pPr>
            <a:endParaRPr lang="en-US" sz="3500">
              <a:solidFill>
                <a:srgbClr val="000000"/>
              </a:solidFill>
              <a:latin typeface="Klima 1"/>
            </a:endParaRP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EF2C8D"/>
                </a:solidFill>
                <a:latin typeface="Graph FF Condensed Black" panose="000B0A06000000000003" pitchFamily="34" charset="0"/>
              </a:rPr>
              <a:t>CHALLENGES</a:t>
            </a:r>
            <a:endParaRPr lang="en-US" sz="6000" dirty="0">
              <a:solidFill>
                <a:srgbClr val="EF2C8D"/>
              </a:solidFill>
              <a:latin typeface="Graph FF Condensed Black" panose="000B0A060000000000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9144000" y="2568285"/>
            <a:ext cx="9144000" cy="4248150"/>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responsibility</a:t>
            </a:r>
          </a:p>
          <a:p>
            <a:pPr>
              <a:lnSpc>
                <a:spcPts val="8399"/>
              </a:lnSpc>
            </a:pPr>
            <a:endParaRPr lang="en-US" sz="6999">
              <a:solidFill>
                <a:srgbClr val="000000"/>
              </a:solidFill>
              <a:latin typeface="Graph FF Condensed"/>
            </a:endParaRPr>
          </a:p>
          <a:p>
            <a:pPr marL="755652" lvl="1" indent="-377826">
              <a:lnSpc>
                <a:spcPts val="4200"/>
              </a:lnSpc>
              <a:buFont typeface="Arial"/>
              <a:buChar char="•"/>
            </a:pPr>
            <a:r>
              <a:rPr lang="en-US" sz="3500">
                <a:solidFill>
                  <a:srgbClr val="000000"/>
                </a:solidFill>
                <a:latin typeface="Klima 1"/>
              </a:rPr>
              <a:t>Lack of coordination</a:t>
            </a:r>
          </a:p>
          <a:p>
            <a:pPr marL="755652" lvl="1" indent="-377826">
              <a:lnSpc>
                <a:spcPts val="4200"/>
              </a:lnSpc>
              <a:buFont typeface="Arial"/>
              <a:buChar char="•"/>
            </a:pPr>
            <a:r>
              <a:rPr lang="en-US" sz="3500">
                <a:solidFill>
                  <a:srgbClr val="000000"/>
                </a:solidFill>
                <a:latin typeface="Klima 1"/>
              </a:rPr>
              <a:t>Lack of ownership</a:t>
            </a:r>
          </a:p>
          <a:p>
            <a:pPr>
              <a:lnSpc>
                <a:spcPts val="8399"/>
              </a:lnSpc>
            </a:pPr>
            <a:endParaRPr lang="en-US" sz="3500">
              <a:solidFill>
                <a:srgbClr val="000000"/>
              </a:solidFill>
              <a:latin typeface="Klima 1"/>
            </a:endParaRP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EF2C8D"/>
                </a:solidFill>
                <a:latin typeface="Graph FF Condensed Black" panose="000B0A06000000000003" pitchFamily="34" charset="0"/>
              </a:rPr>
              <a:t>CHALLENGES</a:t>
            </a:r>
            <a:endParaRPr lang="en-US" sz="6000" dirty="0">
              <a:solidFill>
                <a:srgbClr val="EF2C8D"/>
              </a:solidFill>
              <a:latin typeface="Graph FF Condensed Black" panose="000B0A060000000000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r="579" b="676"/>
          <a:stretch>
            <a:fillRect/>
          </a:stretch>
        </p:blipFill>
        <p:spPr>
          <a:xfrm>
            <a:off x="0" y="1996426"/>
            <a:ext cx="11405493" cy="6406206"/>
          </a:xfrm>
          <a:prstGeom prst="rect">
            <a:avLst/>
          </a:prstGeom>
        </p:spPr>
      </p:pic>
      <p:sp>
        <p:nvSpPr>
          <p:cNvPr id="3" name="TextBox 3"/>
          <p:cNvSpPr txBox="1"/>
          <p:nvPr/>
        </p:nvSpPr>
        <p:spPr>
          <a:xfrm>
            <a:off x="11669894" y="3635291"/>
            <a:ext cx="6907482" cy="212407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Online tracking &amp; coordination systems</a:t>
            </a:r>
          </a:p>
        </p:txBody>
      </p:sp>
      <p:sp>
        <p:nvSpPr>
          <p:cNvPr id="4"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657972" y="3609025"/>
            <a:ext cx="9315521" cy="423862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understanding energy needs</a:t>
            </a:r>
          </a:p>
          <a:p>
            <a:pPr>
              <a:lnSpc>
                <a:spcPts val="8399"/>
              </a:lnSpc>
            </a:pPr>
            <a:endParaRPr lang="en-US" sz="6999">
              <a:solidFill>
                <a:srgbClr val="000000"/>
              </a:solidFill>
              <a:latin typeface="Graph FF Condensed"/>
            </a:endParaRPr>
          </a:p>
          <a:p>
            <a:pPr>
              <a:lnSpc>
                <a:spcPts val="8399"/>
              </a:lnSpc>
            </a:pPr>
            <a:endParaRPr lang="en-US" sz="6999">
              <a:solidFill>
                <a:srgbClr val="000000"/>
              </a:solidFill>
              <a:latin typeface="Graph FF Condensed"/>
            </a:endParaRPr>
          </a:p>
          <a:p>
            <a:pPr>
              <a:lnSpc>
                <a:spcPts val="8399"/>
              </a:lnSpc>
            </a:pPr>
            <a:endParaRPr lang="en-US" sz="6999">
              <a:solidFill>
                <a:srgbClr val="000000"/>
              </a:solidFill>
              <a:latin typeface="Graph FF Condensed"/>
            </a:endParaRP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189054" y="0"/>
            <a:ext cx="9861598" cy="10287000"/>
          </a:xfrm>
          <a:prstGeom prst="rect">
            <a:avLst/>
          </a:prstGeom>
        </p:spPr>
      </p:pic>
      <p:sp>
        <p:nvSpPr>
          <p:cNvPr id="3" name="TextBox 3"/>
          <p:cNvSpPr txBox="1"/>
          <p:nvPr/>
        </p:nvSpPr>
        <p:spPr>
          <a:xfrm>
            <a:off x="8434860" y="3625451"/>
            <a:ext cx="8561470" cy="1066800"/>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remote monitoring + support</a:t>
            </a: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43855" y="2885666"/>
            <a:ext cx="8544145" cy="532447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Plug and play </a:t>
            </a:r>
          </a:p>
          <a:p>
            <a:pPr>
              <a:lnSpc>
                <a:spcPts val="8399"/>
              </a:lnSpc>
            </a:pPr>
            <a:endParaRPr lang="en-US" sz="6999">
              <a:solidFill>
                <a:srgbClr val="000000"/>
              </a:solidFill>
              <a:latin typeface="Graph FF Condensed"/>
            </a:endParaRPr>
          </a:p>
          <a:p>
            <a:pPr marL="755651" lvl="1" indent="-377825">
              <a:lnSpc>
                <a:spcPts val="4200"/>
              </a:lnSpc>
              <a:buFont typeface="Arial"/>
              <a:buChar char="•"/>
            </a:pPr>
            <a:r>
              <a:rPr lang="en-US" sz="3500">
                <a:solidFill>
                  <a:srgbClr val="000000"/>
                </a:solidFill>
                <a:latin typeface="Klima 1"/>
              </a:rPr>
              <a:t>Lower costs</a:t>
            </a:r>
          </a:p>
          <a:p>
            <a:pPr marL="755651" lvl="1" indent="-377825">
              <a:lnSpc>
                <a:spcPts val="4200"/>
              </a:lnSpc>
              <a:buFont typeface="Arial"/>
              <a:buChar char="•"/>
            </a:pPr>
            <a:r>
              <a:rPr lang="en-US" sz="3500">
                <a:solidFill>
                  <a:srgbClr val="000000"/>
                </a:solidFill>
                <a:latin typeface="Klima 1"/>
              </a:rPr>
              <a:t>Energy efficient</a:t>
            </a:r>
          </a:p>
          <a:p>
            <a:pPr marL="755651" lvl="1" indent="-377825">
              <a:lnSpc>
                <a:spcPts val="4200"/>
              </a:lnSpc>
              <a:buFont typeface="Arial"/>
              <a:buChar char="•"/>
            </a:pPr>
            <a:r>
              <a:rPr lang="en-US" sz="3500">
                <a:solidFill>
                  <a:srgbClr val="000000"/>
                </a:solidFill>
                <a:latin typeface="Klima 1"/>
              </a:rPr>
              <a:t>Rapid deployment</a:t>
            </a:r>
          </a:p>
          <a:p>
            <a:pPr marL="755651" lvl="1" indent="-377825">
              <a:lnSpc>
                <a:spcPts val="4200"/>
              </a:lnSpc>
              <a:buFont typeface="Arial"/>
              <a:buChar char="•"/>
            </a:pPr>
            <a:r>
              <a:rPr lang="en-US" sz="3500">
                <a:solidFill>
                  <a:srgbClr val="000000"/>
                </a:solidFill>
                <a:latin typeface="Klima 1"/>
              </a:rPr>
              <a:t>Maintenance free</a:t>
            </a:r>
          </a:p>
          <a:p>
            <a:pPr>
              <a:lnSpc>
                <a:spcPts val="4200"/>
              </a:lnSpc>
            </a:pPr>
            <a:endParaRPr lang="en-US" sz="3500">
              <a:solidFill>
                <a:srgbClr val="000000"/>
              </a:solidFill>
              <a:latin typeface="Klima 1"/>
            </a:endParaRPr>
          </a:p>
          <a:p>
            <a:pPr>
              <a:lnSpc>
                <a:spcPts val="4200"/>
              </a:lnSpc>
            </a:pPr>
            <a:r>
              <a:rPr lang="en-US" sz="3500">
                <a:solidFill>
                  <a:srgbClr val="000000"/>
                </a:solidFill>
                <a:latin typeface="Klima 2"/>
              </a:rPr>
              <a:t>Possible interim solution</a:t>
            </a:r>
          </a:p>
        </p:txBody>
      </p:sp>
      <p:grpSp>
        <p:nvGrpSpPr>
          <p:cNvPr id="4" name="Group 4"/>
          <p:cNvGrpSpPr/>
          <p:nvPr/>
        </p:nvGrpSpPr>
        <p:grpSpPr>
          <a:xfrm>
            <a:off x="489857" y="2895191"/>
            <a:ext cx="7692759" cy="5329820"/>
            <a:chOff x="0" y="0"/>
            <a:chExt cx="10257011" cy="7106426"/>
          </a:xfrm>
        </p:grpSpPr>
        <p:pic>
          <p:nvPicPr>
            <p:cNvPr id="5"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0257011" cy="7106426"/>
            </a:xfrm>
            <a:prstGeom prst="rect">
              <a:avLst/>
            </a:prstGeom>
          </p:spPr>
        </p:pic>
      </p:grpSp>
      <p:sp>
        <p:nvSpPr>
          <p:cNvPr id="6"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521758" y="3075454"/>
            <a:ext cx="8387674" cy="212407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Efficient medical appliances and lighting</a:t>
            </a: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TextBox 3"/>
          <p:cNvSpPr txBox="1"/>
          <p:nvPr/>
        </p:nvSpPr>
        <p:spPr>
          <a:xfrm>
            <a:off x="2287203" y="3133725"/>
            <a:ext cx="13713594" cy="2009775"/>
          </a:xfrm>
          <a:prstGeom prst="rect">
            <a:avLst/>
          </a:prstGeom>
        </p:spPr>
        <p:txBody>
          <a:bodyPr lIns="0" tIns="0" rIns="0" bIns="0" rtlCol="0" anchor="t">
            <a:spAutoFit/>
          </a:bodyPr>
          <a:lstStyle/>
          <a:p>
            <a:pPr algn="ctr">
              <a:lnSpc>
                <a:spcPts val="11279"/>
              </a:lnSpc>
            </a:pPr>
            <a:r>
              <a:rPr lang="en-US" sz="9399">
                <a:solidFill>
                  <a:srgbClr val="FFFFFF"/>
                </a:solidFill>
                <a:latin typeface="Graph FF Condensed"/>
              </a:rPr>
              <a:t>about us</a:t>
            </a:r>
          </a:p>
          <a:p>
            <a:pPr algn="ctr">
              <a:lnSpc>
                <a:spcPts val="4560"/>
              </a:lnSpc>
            </a:pPr>
            <a:endParaRPr lang="en-US" sz="9399">
              <a:solidFill>
                <a:srgbClr val="FFFFFF"/>
              </a:solidFill>
              <a:latin typeface="Graph FF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420736" y="2747962"/>
            <a:ext cx="8037035" cy="4781550"/>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smart Solar companies now across Africa</a:t>
            </a:r>
          </a:p>
          <a:p>
            <a:pPr>
              <a:lnSpc>
                <a:spcPts val="8399"/>
              </a:lnSpc>
            </a:pPr>
            <a:endParaRPr lang="en-US" sz="6999">
              <a:solidFill>
                <a:srgbClr val="000000"/>
              </a:solidFill>
              <a:latin typeface="Graph FF Condensed"/>
            </a:endParaRPr>
          </a:p>
          <a:p>
            <a:pPr marL="755652" lvl="1" indent="-377826">
              <a:lnSpc>
                <a:spcPts val="4200"/>
              </a:lnSpc>
              <a:buFont typeface="Arial"/>
              <a:buChar char="•"/>
            </a:pPr>
            <a:r>
              <a:rPr lang="en-US" sz="3500">
                <a:solidFill>
                  <a:srgbClr val="000000"/>
                </a:solidFill>
                <a:latin typeface="Klima 1"/>
              </a:rPr>
              <a:t>Maintenance / support</a:t>
            </a:r>
          </a:p>
          <a:p>
            <a:pPr marL="755652" lvl="1" indent="-377826">
              <a:lnSpc>
                <a:spcPts val="4200"/>
              </a:lnSpc>
              <a:buFont typeface="Arial"/>
              <a:buChar char="•"/>
            </a:pPr>
            <a:r>
              <a:rPr lang="en-US" sz="3500">
                <a:solidFill>
                  <a:srgbClr val="000000"/>
                </a:solidFill>
                <a:latin typeface="Klima 1"/>
              </a:rPr>
              <a:t>Spares &amp; repair</a:t>
            </a:r>
          </a:p>
          <a:p>
            <a:pPr marL="755652" lvl="1" indent="-377826">
              <a:lnSpc>
                <a:spcPts val="4200"/>
              </a:lnSpc>
              <a:buFont typeface="Arial"/>
              <a:buChar char="•"/>
            </a:pPr>
            <a:r>
              <a:rPr lang="en-US" sz="3500">
                <a:solidFill>
                  <a:srgbClr val="000000"/>
                </a:solidFill>
                <a:latin typeface="Klima 1"/>
              </a:rPr>
              <a:t>Service models</a:t>
            </a: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521758" y="3181777"/>
            <a:ext cx="8387674" cy="265747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 refrigeration </a:t>
            </a:r>
          </a:p>
          <a:p>
            <a:pPr>
              <a:lnSpc>
                <a:spcPts val="8399"/>
              </a:lnSpc>
            </a:pPr>
            <a:endParaRPr lang="en-US" sz="6999">
              <a:solidFill>
                <a:srgbClr val="000000"/>
              </a:solidFill>
              <a:latin typeface="Graph FF Condensed"/>
            </a:endParaRPr>
          </a:p>
          <a:p>
            <a:pPr>
              <a:lnSpc>
                <a:spcPts val="4200"/>
              </a:lnSpc>
            </a:pPr>
            <a:r>
              <a:rPr lang="en-US" sz="3500">
                <a:solidFill>
                  <a:srgbClr val="000000"/>
                </a:solidFill>
                <a:latin typeface="Klima 1"/>
              </a:rPr>
              <a:t>Improving technology &amp; affordability</a:t>
            </a: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3" name="TextBox 3"/>
          <p:cNvSpPr txBox="1"/>
          <p:nvPr/>
        </p:nvSpPr>
        <p:spPr>
          <a:xfrm>
            <a:off x="8216153" y="2934623"/>
            <a:ext cx="10071847" cy="6372225"/>
          </a:xfrm>
          <a:prstGeom prst="rect">
            <a:avLst/>
          </a:prstGeom>
        </p:spPr>
        <p:txBody>
          <a:bodyPr lIns="0" tIns="0" rIns="0" bIns="0" rtlCol="0" anchor="t">
            <a:spAutoFit/>
          </a:bodyPr>
          <a:lstStyle/>
          <a:p>
            <a:pPr>
              <a:lnSpc>
                <a:spcPts val="8399"/>
              </a:lnSpc>
            </a:pPr>
            <a:r>
              <a:rPr lang="en-US" sz="6999">
                <a:solidFill>
                  <a:srgbClr val="000000"/>
                </a:solidFill>
                <a:latin typeface="Graph FF Condensed"/>
              </a:rPr>
              <a:t>finance still a problem, but...</a:t>
            </a:r>
          </a:p>
          <a:p>
            <a:pPr>
              <a:lnSpc>
                <a:spcPts val="8399"/>
              </a:lnSpc>
            </a:pPr>
            <a:endParaRPr lang="en-US" sz="6999">
              <a:solidFill>
                <a:srgbClr val="000000"/>
              </a:solidFill>
              <a:latin typeface="Graph FF Condensed"/>
            </a:endParaRPr>
          </a:p>
          <a:p>
            <a:pPr marL="755651" lvl="1" indent="-377825">
              <a:lnSpc>
                <a:spcPts val="4200"/>
              </a:lnSpc>
              <a:buFont typeface="Arial"/>
              <a:buChar char="•"/>
            </a:pPr>
            <a:r>
              <a:rPr lang="en-US" sz="3500">
                <a:solidFill>
                  <a:srgbClr val="000000"/>
                </a:solidFill>
                <a:latin typeface="Klima 1"/>
              </a:rPr>
              <a:t>Business Models needed</a:t>
            </a:r>
          </a:p>
          <a:p>
            <a:pPr marL="755651" lvl="1" indent="-377825">
              <a:lnSpc>
                <a:spcPts val="4200"/>
              </a:lnSpc>
              <a:buFont typeface="Arial"/>
              <a:buChar char="•"/>
            </a:pPr>
            <a:r>
              <a:rPr lang="en-US" sz="3500">
                <a:solidFill>
                  <a:srgbClr val="000000"/>
                </a:solidFill>
                <a:latin typeface="Klima 1"/>
              </a:rPr>
              <a:t>Energy as a service potential</a:t>
            </a:r>
          </a:p>
          <a:p>
            <a:pPr marL="755651" lvl="1" indent="-377825">
              <a:lnSpc>
                <a:spcPts val="4200"/>
              </a:lnSpc>
              <a:buFont typeface="Arial"/>
              <a:buChar char="•"/>
            </a:pPr>
            <a:r>
              <a:rPr lang="en-US" sz="3500">
                <a:solidFill>
                  <a:srgbClr val="000000"/>
                </a:solidFill>
                <a:latin typeface="Klima 1"/>
              </a:rPr>
              <a:t>Low cost finance</a:t>
            </a:r>
          </a:p>
          <a:p>
            <a:pPr marL="755651" lvl="1" indent="-377825">
              <a:lnSpc>
                <a:spcPts val="4200"/>
              </a:lnSpc>
              <a:buFont typeface="Arial"/>
              <a:buChar char="•"/>
            </a:pPr>
            <a:r>
              <a:rPr lang="en-US" sz="3500">
                <a:solidFill>
                  <a:srgbClr val="000000"/>
                </a:solidFill>
                <a:latin typeface="Klima 1"/>
              </a:rPr>
              <a:t>Subsidy potential</a:t>
            </a:r>
          </a:p>
          <a:p>
            <a:pPr>
              <a:lnSpc>
                <a:spcPts val="8399"/>
              </a:lnSpc>
            </a:pPr>
            <a:endParaRPr lang="en-US" sz="3500">
              <a:solidFill>
                <a:srgbClr val="000000"/>
              </a:solidFill>
              <a:latin typeface="Klima 1"/>
            </a:endParaRPr>
          </a:p>
          <a:p>
            <a:pPr>
              <a:lnSpc>
                <a:spcPts val="8399"/>
              </a:lnSpc>
            </a:pPr>
            <a:endParaRPr lang="en-US" sz="3500">
              <a:solidFill>
                <a:srgbClr val="000000"/>
              </a:solidFill>
              <a:latin typeface="Klima 1"/>
            </a:endParaRPr>
          </a:p>
        </p:txBody>
      </p:sp>
      <p:sp>
        <p:nvSpPr>
          <p:cNvPr id="5" name="TextBox 4"/>
          <p:cNvSpPr txBox="1"/>
          <p:nvPr/>
        </p:nvSpPr>
        <p:spPr>
          <a:xfrm>
            <a:off x="12715596" y="438150"/>
            <a:ext cx="4816079" cy="872547"/>
          </a:xfrm>
          <a:prstGeom prst="rect">
            <a:avLst/>
          </a:prstGeom>
        </p:spPr>
        <p:txBody>
          <a:bodyPr lIns="0" tIns="0" rIns="0" bIns="0" rtlCol="0" anchor="t">
            <a:spAutoFit/>
          </a:bodyPr>
          <a:lstStyle/>
          <a:p>
            <a:pPr algn="r">
              <a:lnSpc>
                <a:spcPts val="8400"/>
              </a:lnSpc>
            </a:pPr>
            <a:r>
              <a:rPr lang="en-US" sz="6000" dirty="0" smtClean="0">
                <a:solidFill>
                  <a:srgbClr val="FFDC00"/>
                </a:solidFill>
                <a:latin typeface="Graph FF Condensed Black" panose="000B0A06000000000003" pitchFamily="34" charset="0"/>
              </a:rPr>
              <a:t>OPPORTUNITIES</a:t>
            </a:r>
            <a:endParaRPr lang="en-US" sz="6000" dirty="0">
              <a:solidFill>
                <a:srgbClr val="FFDC00"/>
              </a:solidFill>
              <a:latin typeface="Graph FF Condensed Black" panose="000B0A060000000000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87203" y="4241344"/>
            <a:ext cx="13713594" cy="5667375"/>
          </a:xfrm>
          <a:prstGeom prst="rect">
            <a:avLst/>
          </a:prstGeom>
        </p:spPr>
        <p:txBody>
          <a:bodyPr lIns="0" tIns="0" rIns="0" bIns="0" rtlCol="0" anchor="t">
            <a:spAutoFit/>
          </a:bodyPr>
          <a:lstStyle/>
          <a:p>
            <a:pPr algn="ctr">
              <a:lnSpc>
                <a:spcPts val="10199"/>
              </a:lnSpc>
            </a:pPr>
            <a:r>
              <a:rPr lang="en-US" sz="8499">
                <a:solidFill>
                  <a:srgbClr val="EF2C8D"/>
                </a:solidFill>
                <a:latin typeface="Graph FF Condensed"/>
              </a:rPr>
              <a:t>thank you. </a:t>
            </a:r>
          </a:p>
          <a:p>
            <a:pPr algn="ctr">
              <a:lnSpc>
                <a:spcPts val="10199"/>
              </a:lnSpc>
            </a:pPr>
            <a:endParaRPr lang="en-US" sz="8499">
              <a:solidFill>
                <a:srgbClr val="EF2C8D"/>
              </a:solidFill>
              <a:latin typeface="Graph FF Condensed"/>
            </a:endParaRPr>
          </a:p>
          <a:p>
            <a:pPr algn="ctr">
              <a:lnSpc>
                <a:spcPts val="10199"/>
              </a:lnSpc>
            </a:pPr>
            <a:endParaRPr lang="en-US" sz="8499">
              <a:solidFill>
                <a:srgbClr val="EF2C8D"/>
              </a:solidFill>
              <a:latin typeface="Graph FF Condensed"/>
            </a:endParaRPr>
          </a:p>
          <a:p>
            <a:pPr algn="ctr">
              <a:lnSpc>
                <a:spcPts val="3480"/>
              </a:lnSpc>
            </a:pPr>
            <a:r>
              <a:rPr lang="en-US" sz="2900">
                <a:solidFill>
                  <a:srgbClr val="000000"/>
                </a:solidFill>
                <a:latin typeface="Klima 3"/>
              </a:rPr>
              <a:t>Get in touch: </a:t>
            </a:r>
          </a:p>
          <a:p>
            <a:pPr algn="ctr">
              <a:lnSpc>
                <a:spcPts val="3480"/>
              </a:lnSpc>
            </a:pPr>
            <a:r>
              <a:rPr lang="en-US" sz="2900">
                <a:solidFill>
                  <a:srgbClr val="000000"/>
                </a:solidFill>
                <a:latin typeface="Klima 3"/>
              </a:rPr>
              <a:t>john.keane@solar-aid.org</a:t>
            </a:r>
          </a:p>
          <a:p>
            <a:pPr algn="ctr">
              <a:lnSpc>
                <a:spcPts val="7320"/>
              </a:lnSpc>
            </a:pPr>
            <a:endParaRPr lang="en-US" sz="2900">
              <a:solidFill>
                <a:srgbClr val="000000"/>
              </a:solidFill>
              <a:latin typeface="Klima 3"/>
            </a:endParaRPr>
          </a:p>
        </p:txBody>
      </p:sp>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0067" y="7734920"/>
            <a:ext cx="3494273" cy="20499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53079" y="4827964"/>
            <a:ext cx="4454166" cy="0"/>
          </a:xfrm>
          <a:prstGeom prst="line">
            <a:avLst/>
          </a:prstGeom>
          <a:ln w="28575" cap="rnd">
            <a:solidFill>
              <a:srgbClr val="FFFFFF"/>
            </a:solidFill>
            <a:prstDash val="sysDot"/>
            <a:headEnd type="none" w="sm" len="sm"/>
            <a:tailEnd type="none" w="sm" len="sm"/>
          </a:ln>
        </p:spPr>
      </p:sp>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960405" y="0"/>
            <a:ext cx="8327595" cy="10287000"/>
          </a:xfrm>
          <a:prstGeom prst="rect">
            <a:avLst/>
          </a:prstGeom>
        </p:spPr>
      </p:pic>
      <p:sp>
        <p:nvSpPr>
          <p:cNvPr id="4" name="TextBox 4"/>
          <p:cNvSpPr txBox="1"/>
          <p:nvPr/>
        </p:nvSpPr>
        <p:spPr>
          <a:xfrm>
            <a:off x="1028700" y="3905250"/>
            <a:ext cx="10134735" cy="1238250"/>
          </a:xfrm>
          <a:prstGeom prst="rect">
            <a:avLst/>
          </a:prstGeom>
        </p:spPr>
        <p:txBody>
          <a:bodyPr lIns="0" tIns="0" rIns="0" bIns="0" rtlCol="0" anchor="t">
            <a:spAutoFit/>
          </a:bodyPr>
          <a:lstStyle/>
          <a:p>
            <a:pPr>
              <a:lnSpc>
                <a:spcPts val="9600"/>
              </a:lnSpc>
            </a:pPr>
            <a:r>
              <a:rPr lang="en-US" sz="8000">
                <a:solidFill>
                  <a:srgbClr val="000000"/>
                </a:solidFill>
                <a:latin typeface="Graph FF Condensed"/>
              </a:rPr>
              <a:t>charity + business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53079" y="4827964"/>
            <a:ext cx="4454166" cy="0"/>
          </a:xfrm>
          <a:prstGeom prst="line">
            <a:avLst/>
          </a:prstGeom>
          <a:ln w="28575" cap="rnd">
            <a:solidFill>
              <a:srgbClr val="FFFFFF"/>
            </a:solidFill>
            <a:prstDash val="sysDot"/>
            <a:headEnd type="none" w="sm" len="sm"/>
            <a:tailEnd type="none" w="sm" len="sm"/>
          </a:ln>
        </p:spPr>
      </p:sp>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960405" y="0"/>
            <a:ext cx="8327595" cy="10287000"/>
          </a:xfrm>
          <a:prstGeom prst="rect">
            <a:avLst/>
          </a:prstGeom>
        </p:spPr>
      </p:pic>
      <p:sp>
        <p:nvSpPr>
          <p:cNvPr id="4" name="TextBox 4"/>
          <p:cNvSpPr txBox="1"/>
          <p:nvPr/>
        </p:nvSpPr>
        <p:spPr>
          <a:xfrm>
            <a:off x="1028700" y="3905250"/>
            <a:ext cx="10134735" cy="2457450"/>
          </a:xfrm>
          <a:prstGeom prst="rect">
            <a:avLst/>
          </a:prstGeom>
        </p:spPr>
        <p:txBody>
          <a:bodyPr lIns="0" tIns="0" rIns="0" bIns="0" rtlCol="0" anchor="t">
            <a:spAutoFit/>
          </a:bodyPr>
          <a:lstStyle/>
          <a:p>
            <a:pPr>
              <a:lnSpc>
                <a:spcPts val="9600"/>
              </a:lnSpc>
            </a:pPr>
            <a:r>
              <a:rPr lang="en-US" sz="8000">
                <a:solidFill>
                  <a:srgbClr val="000000"/>
                </a:solidFill>
                <a:latin typeface="Graph FF Condensed"/>
              </a:rPr>
              <a:t>innovation to </a:t>
            </a:r>
          </a:p>
          <a:p>
            <a:pPr>
              <a:lnSpc>
                <a:spcPts val="9600"/>
              </a:lnSpc>
            </a:pPr>
            <a:r>
              <a:rPr lang="en-US" sz="8000">
                <a:solidFill>
                  <a:srgbClr val="000000"/>
                </a:solidFill>
                <a:latin typeface="Graph FF Condensed"/>
              </a:rPr>
              <a:t>Bridge the gap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53079" y="4827964"/>
            <a:ext cx="4454166" cy="0"/>
          </a:xfrm>
          <a:prstGeom prst="line">
            <a:avLst/>
          </a:prstGeom>
          <a:ln w="28575" cap="rnd">
            <a:solidFill>
              <a:srgbClr val="FFFFFF"/>
            </a:solidFill>
            <a:prstDash val="sysDot"/>
            <a:headEnd type="none" w="sm" len="sm"/>
            <a:tailEnd type="none" w="sm" len="sm"/>
          </a:ln>
        </p:spPr>
      </p:sp>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960405" y="0"/>
            <a:ext cx="8327595" cy="10287000"/>
          </a:xfrm>
          <a:prstGeom prst="rect">
            <a:avLst/>
          </a:prstGeom>
        </p:spPr>
      </p:pic>
      <p:sp>
        <p:nvSpPr>
          <p:cNvPr id="4" name="TextBox 4"/>
          <p:cNvSpPr txBox="1"/>
          <p:nvPr/>
        </p:nvSpPr>
        <p:spPr>
          <a:xfrm>
            <a:off x="1028700" y="3465889"/>
            <a:ext cx="10134735" cy="2457450"/>
          </a:xfrm>
          <a:prstGeom prst="rect">
            <a:avLst/>
          </a:prstGeom>
        </p:spPr>
        <p:txBody>
          <a:bodyPr lIns="0" tIns="0" rIns="0" bIns="0" rtlCol="0" anchor="t">
            <a:spAutoFit/>
          </a:bodyPr>
          <a:lstStyle/>
          <a:p>
            <a:pPr>
              <a:lnSpc>
                <a:spcPts val="9600"/>
              </a:lnSpc>
            </a:pPr>
            <a:r>
              <a:rPr lang="en-US" sz="8000">
                <a:solidFill>
                  <a:srgbClr val="000000"/>
                </a:solidFill>
                <a:latin typeface="Graph FF Condensed"/>
              </a:rPr>
              <a:t>To date : 2.2m solar lights</a:t>
            </a:r>
          </a:p>
          <a:p>
            <a:pPr>
              <a:lnSpc>
                <a:spcPts val="9600"/>
              </a:lnSpc>
            </a:pPr>
            <a:r>
              <a:rPr lang="en-US" sz="8000">
                <a:solidFill>
                  <a:srgbClr val="000000"/>
                </a:solidFill>
                <a:latin typeface="Graph FF Condensed"/>
              </a:rPr>
              <a:t>distributed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TextBox 3"/>
          <p:cNvSpPr txBox="1"/>
          <p:nvPr/>
        </p:nvSpPr>
        <p:spPr>
          <a:xfrm>
            <a:off x="2287203" y="5062537"/>
            <a:ext cx="13713594" cy="1438275"/>
          </a:xfrm>
          <a:prstGeom prst="rect">
            <a:avLst/>
          </a:prstGeom>
        </p:spPr>
        <p:txBody>
          <a:bodyPr lIns="0" tIns="0" rIns="0" bIns="0" rtlCol="0" anchor="t">
            <a:spAutoFit/>
          </a:bodyPr>
          <a:lstStyle/>
          <a:p>
            <a:pPr algn="ctr">
              <a:lnSpc>
                <a:spcPts val="11279"/>
              </a:lnSpc>
            </a:pPr>
            <a:r>
              <a:rPr lang="en-US" sz="9399">
                <a:solidFill>
                  <a:srgbClr val="FFFFFF"/>
                </a:solidFill>
                <a:latin typeface="Graph FF Condensed"/>
              </a:rPr>
              <a:t>solar powering healthcare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274430" y="0"/>
            <a:ext cx="18562430" cy="11006579"/>
            <a:chOff x="0" y="0"/>
            <a:chExt cx="24749906" cy="14675439"/>
          </a:xfrm>
        </p:grpSpPr>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24749906" cy="14675439"/>
            </a:xfrm>
            <a:prstGeom prst="rect">
              <a:avLst/>
            </a:prstGeom>
          </p:spPr>
        </p:pic>
      </p:grpSp>
      <p:sp>
        <p:nvSpPr>
          <p:cNvPr id="5" name="TextBox 5"/>
          <p:cNvSpPr txBox="1"/>
          <p:nvPr/>
        </p:nvSpPr>
        <p:spPr>
          <a:xfrm>
            <a:off x="6366718" y="4514850"/>
            <a:ext cx="5554563" cy="2457450"/>
          </a:xfrm>
          <a:prstGeom prst="rect">
            <a:avLst/>
          </a:prstGeom>
        </p:spPr>
        <p:txBody>
          <a:bodyPr lIns="0" tIns="0" rIns="0" bIns="0" rtlCol="0" anchor="t">
            <a:spAutoFit/>
          </a:bodyPr>
          <a:lstStyle/>
          <a:p>
            <a:pPr algn="ctr">
              <a:lnSpc>
                <a:spcPts val="9600"/>
              </a:lnSpc>
              <a:spcBef>
                <a:spcPct val="0"/>
              </a:spcBef>
            </a:pPr>
            <a:r>
              <a:rPr lang="en-US" sz="8000">
                <a:solidFill>
                  <a:srgbClr val="FFFFFF"/>
                </a:solidFill>
                <a:latin typeface="Graph FF Condensed"/>
              </a:rPr>
              <a:t>415 installations</a:t>
            </a:r>
          </a:p>
          <a:p>
            <a:pPr algn="ctr">
              <a:lnSpc>
                <a:spcPts val="9600"/>
              </a:lnSpc>
              <a:spcBef>
                <a:spcPct val="0"/>
              </a:spcBef>
            </a:pPr>
            <a:endParaRPr lang="en-US" sz="8000">
              <a:solidFill>
                <a:srgbClr val="FFFFFF"/>
              </a:solidFill>
              <a:latin typeface="Graph FF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TextBox 3"/>
          <p:cNvSpPr txBox="1"/>
          <p:nvPr/>
        </p:nvSpPr>
        <p:spPr>
          <a:xfrm>
            <a:off x="4922490" y="4514850"/>
            <a:ext cx="8443020" cy="2457450"/>
          </a:xfrm>
          <a:prstGeom prst="rect">
            <a:avLst/>
          </a:prstGeom>
        </p:spPr>
        <p:txBody>
          <a:bodyPr lIns="0" tIns="0" rIns="0" bIns="0" rtlCol="0" anchor="t">
            <a:spAutoFit/>
          </a:bodyPr>
          <a:lstStyle/>
          <a:p>
            <a:pPr algn="ctr">
              <a:lnSpc>
                <a:spcPts val="9600"/>
              </a:lnSpc>
            </a:pPr>
            <a:r>
              <a:rPr lang="en-US" sz="8000">
                <a:solidFill>
                  <a:srgbClr val="FFFFFF"/>
                </a:solidFill>
                <a:latin typeface="Graph FF Condensed"/>
              </a:rPr>
              <a:t>2020</a:t>
            </a:r>
          </a:p>
          <a:p>
            <a:pPr algn="ctr">
              <a:lnSpc>
                <a:spcPts val="9600"/>
              </a:lnSpc>
              <a:spcBef>
                <a:spcPct val="0"/>
              </a:spcBef>
            </a:pPr>
            <a:r>
              <a:rPr lang="en-US" sz="8000">
                <a:solidFill>
                  <a:srgbClr val="FFFFFF"/>
                </a:solidFill>
                <a:latin typeface="Graph FF Condensed"/>
              </a:rPr>
              <a:t>covid19 - rapid deployment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77518" y="2738827"/>
            <a:ext cx="9337279" cy="6519473"/>
            <a:chOff x="0" y="0"/>
            <a:chExt cx="12449705" cy="869263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449705" cy="8692630"/>
            </a:xfrm>
            <a:prstGeom prst="rect">
              <a:avLst/>
            </a:prstGeom>
          </p:spPr>
        </p:pic>
      </p:gr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523"/>
            <a:ext cx="7539591" cy="10271954"/>
          </a:xfrm>
          <a:prstGeom prst="rect">
            <a:avLst/>
          </a:prstGeom>
        </p:spPr>
      </p:pic>
      <p:sp>
        <p:nvSpPr>
          <p:cNvPr id="5" name="TextBox 5"/>
          <p:cNvSpPr txBox="1"/>
          <p:nvPr/>
        </p:nvSpPr>
        <p:spPr>
          <a:xfrm>
            <a:off x="8377518" y="1009650"/>
            <a:ext cx="6303268" cy="1238250"/>
          </a:xfrm>
          <a:prstGeom prst="rect">
            <a:avLst/>
          </a:prstGeom>
        </p:spPr>
        <p:txBody>
          <a:bodyPr lIns="0" tIns="0" rIns="0" bIns="0" rtlCol="0" anchor="t">
            <a:spAutoFit/>
          </a:bodyPr>
          <a:lstStyle/>
          <a:p>
            <a:pPr algn="ctr">
              <a:lnSpc>
                <a:spcPts val="9600"/>
              </a:lnSpc>
              <a:spcBef>
                <a:spcPct val="0"/>
              </a:spcBef>
            </a:pPr>
            <a:r>
              <a:rPr lang="en-US" sz="8000">
                <a:solidFill>
                  <a:srgbClr val="000000"/>
                </a:solidFill>
                <a:latin typeface="Graph FF Condensed"/>
              </a:rPr>
              <a:t>Plug and Play Solar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317</Words>
  <Application>Microsoft Office PowerPoint</Application>
  <PresentationFormat>Custom</PresentationFormat>
  <Paragraphs>91</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Klima 1</vt:lpstr>
      <vt:lpstr>Calibri</vt:lpstr>
      <vt:lpstr>Klima 2</vt:lpstr>
      <vt:lpstr>Arial</vt:lpstr>
      <vt:lpstr>Klima 3</vt:lpstr>
      <vt:lpstr>Graph FF Condensed</vt:lpstr>
      <vt:lpstr>Graph FF Condensed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Action Accelerator</dc:title>
  <cp:lastModifiedBy>Sofia Ollvid</cp:lastModifiedBy>
  <cp:revision>3</cp:revision>
  <dcterms:created xsi:type="dcterms:W3CDTF">2006-08-16T00:00:00Z</dcterms:created>
  <dcterms:modified xsi:type="dcterms:W3CDTF">2023-01-13T13:24:13Z</dcterms:modified>
  <dc:identifier>DAFUF93F-RU</dc:identifier>
</cp:coreProperties>
</file>